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57" r:id="rId5"/>
    <p:sldId id="270" r:id="rId6"/>
    <p:sldId id="271" r:id="rId7"/>
    <p:sldId id="272" r:id="rId8"/>
    <p:sldId id="273" r:id="rId9"/>
    <p:sldId id="274" r:id="rId10"/>
    <p:sldId id="275" r:id="rId11"/>
    <p:sldId id="322" r:id="rId12"/>
    <p:sldId id="323" r:id="rId13"/>
    <p:sldId id="324" r:id="rId14"/>
    <p:sldId id="309" r:id="rId15"/>
    <p:sldId id="310" r:id="rId16"/>
    <p:sldId id="349" r:id="rId17"/>
    <p:sldId id="311" r:id="rId18"/>
    <p:sldId id="312" r:id="rId19"/>
    <p:sldId id="313" r:id="rId20"/>
    <p:sldId id="314" r:id="rId21"/>
    <p:sldId id="327" r:id="rId22"/>
    <p:sldId id="328" r:id="rId23"/>
    <p:sldId id="329" r:id="rId24"/>
    <p:sldId id="330" r:id="rId25"/>
    <p:sldId id="333" r:id="rId26"/>
    <p:sldId id="331" r:id="rId27"/>
    <p:sldId id="332" r:id="rId28"/>
    <p:sldId id="338" r:id="rId29"/>
    <p:sldId id="339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51" r:id="rId39"/>
    <p:sldId id="353" r:id="rId40"/>
    <p:sldId id="354" r:id="rId41"/>
    <p:sldId id="355" r:id="rId42"/>
    <p:sldId id="356" r:id="rId43"/>
    <p:sldId id="358" r:id="rId44"/>
    <p:sldId id="359" r:id="rId45"/>
    <p:sldId id="360" r:id="rId46"/>
    <p:sldId id="363" r:id="rId47"/>
    <p:sldId id="364" r:id="rId48"/>
    <p:sldId id="365" r:id="rId49"/>
  </p:sldIdLst>
  <p:sldSz cx="1219263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/>
        </p14:section>
        <p14:section name="共同设计、表达自我、协同工作" id="{B9B51309-D148-4332-87C2-07BE32FBCA3B}">
          <p14:sldIdLst/>
        </p14:section>
        <p14:section name="了解详细信息" id="{2CC34DB2-6590-42C0-AD4B-A04C6060184E}">
          <p14:sldIdLst>
            <p14:sldId id="257"/>
            <p14:sldId id="270"/>
            <p14:sldId id="271"/>
            <p14:sldId id="272"/>
            <p14:sldId id="274"/>
            <p14:sldId id="275"/>
            <p14:sldId id="322"/>
            <p14:sldId id="324"/>
            <p14:sldId id="311"/>
            <p14:sldId id="313"/>
            <p14:sldId id="314"/>
            <p14:sldId id="327"/>
            <p14:sldId id="328"/>
            <p14:sldId id="331"/>
            <p14:sldId id="347"/>
            <p14:sldId id="344"/>
            <p14:sldId id="341"/>
            <p14:sldId id="339"/>
            <p14:sldId id="338"/>
            <p14:sldId id="330"/>
            <p14:sldId id="312"/>
            <p14:sldId id="256"/>
            <p14:sldId id="346"/>
            <p14:sldId id="348"/>
            <p14:sldId id="349"/>
            <p14:sldId id="309"/>
            <p14:sldId id="345"/>
            <p14:sldId id="355"/>
            <p14:sldId id="360"/>
            <p14:sldId id="364"/>
            <p14:sldId id="273"/>
            <p14:sldId id="323"/>
            <p14:sldId id="310"/>
            <p14:sldId id="329"/>
            <p14:sldId id="333"/>
            <p14:sldId id="332"/>
            <p14:sldId id="342"/>
            <p14:sldId id="343"/>
            <p14:sldId id="351"/>
            <p14:sldId id="353"/>
            <p14:sldId id="354"/>
            <p14:sldId id="356"/>
            <p14:sldId id="358"/>
            <p14:sldId id="359"/>
            <p14:sldId id="363"/>
            <p14:sldId id="3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B4A6"/>
    <a:srgbClr val="734F29"/>
    <a:srgbClr val="D24726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120" y="72"/>
      </p:cViewPr>
      <p:guideLst>
        <p:guide orient="horz" pos="21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84C11-07A7-41F5-8B9A-39D0ACB1BF5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accent1" phldr="0"/>
      <dgm:spPr/>
      <dgm:t>
        <a:bodyPr/>
        <a:p>
          <a:endParaRPr lang="zh-CN" altLang="en-US"/>
        </a:p>
      </dgm:t>
    </dgm:pt>
    <dgm:pt modelId="{97A8C2AA-AE5F-4DE0-91B1-F0E85C273E7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企业实施DevOps的正确道路</a:t>
          </a:r>
          <a:endParaRPr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从企业咨询师角度，看企业实施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/>
          </a:r>
          <a:endParaRPr lang="en-US" altLang="zh-CN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gm:t>
    </dgm:pt>
    <dgm:pt modelId="{5477065E-AD40-40AD-B851-169D32D6F57B}" cxnId="{58C80554-5FC7-4850-B6AF-E44F042ADF75}" type="parTrans">
      <dgm:prSet/>
      <dgm:spPr/>
      <dgm:t>
        <a:bodyPr/>
        <a:p>
          <a:endParaRPr lang="zh-CN" altLang="en-US"/>
        </a:p>
      </dgm:t>
    </dgm:pt>
    <dgm:pt modelId="{DD01B2A3-2986-44EB-899A-2EB74CB0A2FA}" cxnId="{58C80554-5FC7-4850-B6AF-E44F042ADF75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/>
          </a:r>
          <a:endParaRPr lang="zh-CN" altLang="en-US" sz="2000"/>
        </a:p>
      </dgm:t>
    </dgm:pt>
    <dgm:pt modelId="{8ED20423-F7C2-4DAC-B9CC-17F08874BF3A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端到端DevOps之路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从研发效率平台创业者角度，看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产品历程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/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gm:t>
    </dgm:pt>
    <dgm:pt modelId="{6A6DCCB9-B9C9-4F02-8372-40D5BB3E2726}" cxnId="{C0C7BDEE-D128-44C3-A838-A4C3868B1D0B}" type="parTrans">
      <dgm:prSet/>
      <dgm:spPr/>
      <dgm:t>
        <a:bodyPr/>
        <a:p>
          <a:endParaRPr lang="zh-CN" altLang="en-US"/>
        </a:p>
      </dgm:t>
    </dgm:pt>
    <dgm:pt modelId="{183EE679-6E63-4B49-9665-FE19B4A2F12A}" cxnId="{C0C7BDEE-D128-44C3-A838-A4C3868B1D0B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/>
          </a:r>
          <a:endParaRPr lang="zh-CN" altLang="en-US" sz="2000"/>
        </a:p>
      </dgm:t>
    </dgm:pt>
    <dgm:pt modelId="{D4BD55C7-AC3C-43FC-8A67-85D9B43F95E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网易研发效能平台创业之旅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从企业内部研效平台实施者角度，看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平台的产品历程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/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gm:t>
    </dgm:pt>
    <dgm:pt modelId="{0E3D13F2-5377-4EE3-8062-8626E5770718}" cxnId="{F3DF045B-CE18-4113-A343-5CAD6F31124D}" type="parTrans">
      <dgm:prSet/>
      <dgm:spPr/>
      <dgm:t>
        <a:bodyPr/>
        <a:p>
          <a:endParaRPr lang="zh-CN" altLang="en-US"/>
        </a:p>
      </dgm:t>
    </dgm:pt>
    <dgm:pt modelId="{767768A6-72C8-4B98-98E5-B01A1C804B6A}" cxnId="{F3DF045B-CE18-4113-A343-5CAD6F31124D}" type="sibTrans">
      <dgm:prSet/>
      <dgm:spPr/>
      <dgm:t>
        <a:bodyPr/>
        <a:p>
          <a:endParaRPr lang="zh-CN" altLang="en-US"/>
        </a:p>
      </dgm:t>
    </dgm:pt>
    <dgm:pt modelId="{EBE81508-B149-4B3C-B231-97BF5F08472D}" type="pres">
      <dgm:prSet presAssocID="{46B84C11-07A7-41F5-8B9A-39D0ACB1BF53}" presName="outerComposite" presStyleCnt="0">
        <dgm:presLayoutVars>
          <dgm:chMax val="5"/>
          <dgm:dir/>
          <dgm:resizeHandles val="exact"/>
        </dgm:presLayoutVars>
      </dgm:prSet>
      <dgm:spPr/>
    </dgm:pt>
    <dgm:pt modelId="{526F08A7-0F36-4A10-9552-DD6C2051F03D}" type="pres">
      <dgm:prSet presAssocID="{46B84C11-07A7-41F5-8B9A-39D0ACB1BF53}" presName="dummyMaxCanvas" presStyleCnt="0">
        <dgm:presLayoutVars/>
      </dgm:prSet>
      <dgm:spPr/>
    </dgm:pt>
    <dgm:pt modelId="{3919437E-4A2C-4D67-99AE-59DF82E41407}" type="pres">
      <dgm:prSet presAssocID="{46B84C11-07A7-41F5-8B9A-39D0ACB1BF53}" presName="ThreeNodes_1" presStyleLbl="node1" presStyleIdx="0" presStyleCnt="3">
        <dgm:presLayoutVars>
          <dgm:bulletEnabled val="1"/>
        </dgm:presLayoutVars>
      </dgm:prSet>
      <dgm:spPr/>
    </dgm:pt>
    <dgm:pt modelId="{A339F384-4BED-4FC2-8E07-A05A6FA26E24}" type="pres">
      <dgm:prSet presAssocID="{46B84C11-07A7-41F5-8B9A-39D0ACB1BF53}" presName="ThreeNodes_2" presStyleLbl="node1" presStyleIdx="1" presStyleCnt="3">
        <dgm:presLayoutVars>
          <dgm:bulletEnabled val="1"/>
        </dgm:presLayoutVars>
      </dgm:prSet>
      <dgm:spPr/>
    </dgm:pt>
    <dgm:pt modelId="{1849904B-B9A1-41B8-AE72-D62AF180C8CC}" type="pres">
      <dgm:prSet presAssocID="{46B84C11-07A7-41F5-8B9A-39D0ACB1BF53}" presName="ThreeNodes_3" presStyleLbl="node1" presStyleIdx="2" presStyleCnt="3">
        <dgm:presLayoutVars>
          <dgm:bulletEnabled val="1"/>
        </dgm:presLayoutVars>
      </dgm:prSet>
      <dgm:spPr/>
    </dgm:pt>
    <dgm:pt modelId="{CF9E5FB5-3C8E-4F9C-BE67-08F0D67091D7}" type="pres">
      <dgm:prSet presAssocID="{46B84C11-07A7-41F5-8B9A-39D0ACB1BF53}" presName="ThreeConn_1-2" presStyleLbl="fgAccFollowNode1" presStyleIdx="0" presStyleCnt="2">
        <dgm:presLayoutVars>
          <dgm:bulletEnabled val="1"/>
        </dgm:presLayoutVars>
      </dgm:prSet>
      <dgm:spPr/>
    </dgm:pt>
    <dgm:pt modelId="{A03B5AAD-8870-4FBD-A0AF-D6730408EEF5}" type="pres">
      <dgm:prSet presAssocID="{46B84C11-07A7-41F5-8B9A-39D0ACB1BF53}" presName="ThreeConn_2-3" presStyleLbl="fgAccFollowNode1" presStyleIdx="1" presStyleCnt="2">
        <dgm:presLayoutVars>
          <dgm:bulletEnabled val="1"/>
        </dgm:presLayoutVars>
      </dgm:prSet>
      <dgm:spPr/>
    </dgm:pt>
    <dgm:pt modelId="{7AF2ADE7-1D5F-4587-963C-19F4667E16E0}" type="pres">
      <dgm:prSet presAssocID="{46B84C11-07A7-41F5-8B9A-39D0ACB1BF53}" presName="ThreeNodes_1_text" presStyleCnt="0">
        <dgm:presLayoutVars>
          <dgm:bulletEnabled val="1"/>
        </dgm:presLayoutVars>
      </dgm:prSet>
      <dgm:spPr/>
    </dgm:pt>
    <dgm:pt modelId="{B1D9E1BE-B5DA-43D1-8C09-88380C579620}" type="pres">
      <dgm:prSet presAssocID="{46B84C11-07A7-41F5-8B9A-39D0ACB1BF53}" presName="ThreeNodes_2_text" presStyleCnt="0">
        <dgm:presLayoutVars>
          <dgm:bulletEnabled val="1"/>
        </dgm:presLayoutVars>
      </dgm:prSet>
      <dgm:spPr/>
    </dgm:pt>
    <dgm:pt modelId="{C30B45B3-C9C6-402B-89DA-20610CD8F55C}" type="pres">
      <dgm:prSet presAssocID="{46B84C11-07A7-41F5-8B9A-39D0ACB1BF53}" presName="ThreeNodes_3_text" presStyleCnt="0">
        <dgm:presLayoutVars>
          <dgm:bulletEnabled val="1"/>
        </dgm:presLayoutVars>
      </dgm:prSet>
      <dgm:spPr/>
    </dgm:pt>
  </dgm:ptLst>
  <dgm:cxnLst>
    <dgm:cxn modelId="{58C80554-5FC7-4850-B6AF-E44F042ADF75}" srcId="{46B84C11-07A7-41F5-8B9A-39D0ACB1BF53}" destId="{97A8C2AA-AE5F-4DE0-91B1-F0E85C273E74}" srcOrd="0" destOrd="0" parTransId="{5477065E-AD40-40AD-B851-169D32D6F57B}" sibTransId="{DD01B2A3-2986-44EB-899A-2EB74CB0A2FA}"/>
    <dgm:cxn modelId="{C0C7BDEE-D128-44C3-A838-A4C3868B1D0B}" srcId="{46B84C11-07A7-41F5-8B9A-39D0ACB1BF53}" destId="{8ED20423-F7C2-4DAC-B9CC-17F08874BF3A}" srcOrd="1" destOrd="0" parTransId="{6A6DCCB9-B9C9-4F02-8372-40D5BB3E2726}" sibTransId="{183EE679-6E63-4B49-9665-FE19B4A2F12A}"/>
    <dgm:cxn modelId="{F3DF045B-CE18-4113-A343-5CAD6F31124D}" srcId="{46B84C11-07A7-41F5-8B9A-39D0ACB1BF53}" destId="{D4BD55C7-AC3C-43FC-8A67-85D9B43F95ED}" srcOrd="2" destOrd="0" parTransId="{0E3D13F2-5377-4EE3-8062-8626E5770718}" sibTransId="{767768A6-72C8-4B98-98E5-B01A1C804B6A}"/>
    <dgm:cxn modelId="{0080BDF4-686F-4848-9834-5E31A468893E}" type="presOf" srcId="{46B84C11-07A7-41F5-8B9A-39D0ACB1BF53}" destId="{EBE81508-B149-4B3C-B231-97BF5F08472D}" srcOrd="0" destOrd="0" presId="urn:microsoft.com/office/officeart/2005/8/layout/vProcess5"/>
    <dgm:cxn modelId="{CB914BD2-540F-498D-A3A2-C80DBAB25A17}" type="presParOf" srcId="{EBE81508-B149-4B3C-B231-97BF5F08472D}" destId="{526F08A7-0F36-4A10-9552-DD6C2051F03D}" srcOrd="0" destOrd="0" presId="urn:microsoft.com/office/officeart/2005/8/layout/vProcess5"/>
    <dgm:cxn modelId="{218166B8-94E8-4F3C-9A52-F966CAC9F027}" type="presParOf" srcId="{EBE81508-B149-4B3C-B231-97BF5F08472D}" destId="{3919437E-4A2C-4D67-99AE-59DF82E41407}" srcOrd="1" destOrd="0" presId="urn:microsoft.com/office/officeart/2005/8/layout/vProcess5"/>
    <dgm:cxn modelId="{68DCF72F-F096-4A41-B02C-1F6BC649FF37}" type="presOf" srcId="{97A8C2AA-AE5F-4DE0-91B1-F0E85C273E74}" destId="{3919437E-4A2C-4D67-99AE-59DF82E41407}" srcOrd="0" destOrd="0" presId="urn:microsoft.com/office/officeart/2005/8/layout/vProcess5"/>
    <dgm:cxn modelId="{7277ED29-8170-43FB-B931-1DE3575E66A1}" type="presParOf" srcId="{EBE81508-B149-4B3C-B231-97BF5F08472D}" destId="{A339F384-4BED-4FC2-8E07-A05A6FA26E24}" srcOrd="2" destOrd="0" presId="urn:microsoft.com/office/officeart/2005/8/layout/vProcess5"/>
    <dgm:cxn modelId="{CBD44405-9DEA-445B-A9C2-6E819E4D7CD9}" type="presOf" srcId="{8ED20423-F7C2-4DAC-B9CC-17F08874BF3A}" destId="{A339F384-4BED-4FC2-8E07-A05A6FA26E24}" srcOrd="0" destOrd="0" presId="urn:microsoft.com/office/officeart/2005/8/layout/vProcess5"/>
    <dgm:cxn modelId="{61A79CC4-CFA1-4C79-9386-DE762E9765E9}" type="presParOf" srcId="{EBE81508-B149-4B3C-B231-97BF5F08472D}" destId="{1849904B-B9A1-41B8-AE72-D62AF180C8CC}" srcOrd="3" destOrd="0" presId="urn:microsoft.com/office/officeart/2005/8/layout/vProcess5"/>
    <dgm:cxn modelId="{75C4C9F2-EE51-4B31-A9C3-70252C48D572}" type="presOf" srcId="{D4BD55C7-AC3C-43FC-8A67-85D9B43F95ED}" destId="{1849904B-B9A1-41B8-AE72-D62AF180C8CC}" srcOrd="0" destOrd="0" presId="urn:microsoft.com/office/officeart/2005/8/layout/vProcess5"/>
    <dgm:cxn modelId="{21FC8278-3532-47D5-9619-32CFBA23AE14}" type="presParOf" srcId="{EBE81508-B149-4B3C-B231-97BF5F08472D}" destId="{CF9E5FB5-3C8E-4F9C-BE67-08F0D67091D7}" srcOrd="4" destOrd="0" presId="urn:microsoft.com/office/officeart/2005/8/layout/vProcess5"/>
    <dgm:cxn modelId="{0D42698F-CA17-4406-BF9C-5D5DFA667B53}" type="presOf" srcId="{DD01B2A3-2986-44EB-899A-2EB74CB0A2FA}" destId="{CF9E5FB5-3C8E-4F9C-BE67-08F0D67091D7}" srcOrd="0" destOrd="0" presId="urn:microsoft.com/office/officeart/2005/8/layout/vProcess5"/>
    <dgm:cxn modelId="{740ABE39-5101-4817-A559-4C1AEF281CA7}" type="presParOf" srcId="{EBE81508-B149-4B3C-B231-97BF5F08472D}" destId="{A03B5AAD-8870-4FBD-A0AF-D6730408EEF5}" srcOrd="5" destOrd="0" presId="urn:microsoft.com/office/officeart/2005/8/layout/vProcess5"/>
    <dgm:cxn modelId="{AC6C469C-50E2-402B-A39F-E41C6564E633}" type="presOf" srcId="{183EE679-6E63-4B49-9665-FE19B4A2F12A}" destId="{A03B5AAD-8870-4FBD-A0AF-D6730408EEF5}" srcOrd="0" destOrd="0" presId="urn:microsoft.com/office/officeart/2005/8/layout/vProcess5"/>
    <dgm:cxn modelId="{EC74F51B-7E63-4A1C-8686-633131053BAA}" type="presParOf" srcId="{EBE81508-B149-4B3C-B231-97BF5F08472D}" destId="{7AF2ADE7-1D5F-4587-963C-19F4667E16E0}" srcOrd="6" destOrd="0" presId="urn:microsoft.com/office/officeart/2005/8/layout/vProcess5"/>
    <dgm:cxn modelId="{D1A944F5-956E-4595-AA63-73759EB08586}" type="presOf" srcId="{97A8C2AA-AE5F-4DE0-91B1-F0E85C273E74}" destId="{7AF2ADE7-1D5F-4587-963C-19F4667E16E0}" srcOrd="1" destOrd="0" presId="urn:microsoft.com/office/officeart/2005/8/layout/vProcess5"/>
    <dgm:cxn modelId="{A25932A5-455B-4575-82F5-6F6CFE7EA690}" type="presParOf" srcId="{EBE81508-B149-4B3C-B231-97BF5F08472D}" destId="{B1D9E1BE-B5DA-43D1-8C09-88380C579620}" srcOrd="7" destOrd="0" presId="urn:microsoft.com/office/officeart/2005/8/layout/vProcess5"/>
    <dgm:cxn modelId="{AC74B262-6910-4DC4-980D-7D2DBDE2B154}" type="presOf" srcId="{8ED20423-F7C2-4DAC-B9CC-17F08874BF3A}" destId="{B1D9E1BE-B5DA-43D1-8C09-88380C579620}" srcOrd="1" destOrd="0" presId="urn:microsoft.com/office/officeart/2005/8/layout/vProcess5"/>
    <dgm:cxn modelId="{4FE90861-7D19-4BD9-9486-7E7E6A6E92BB}" type="presParOf" srcId="{EBE81508-B149-4B3C-B231-97BF5F08472D}" destId="{C30B45B3-C9C6-402B-89DA-20610CD8F55C}" srcOrd="8" destOrd="0" presId="urn:microsoft.com/office/officeart/2005/8/layout/vProcess5"/>
    <dgm:cxn modelId="{4C1529B6-49A3-4F33-8ECD-E7D82B89483E}" type="presOf" srcId="{D4BD55C7-AC3C-43FC-8A67-85D9B43F95ED}" destId="{C30B45B3-C9C6-402B-89DA-20610CD8F55C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0"/>
      <dgm:spPr/>
    </dgm:pt>
    <dgm:pt modelId="{870E4F47-8CC4-4F59-B4C1-42B5AAA5CEF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r>
            <a:rPr lang="zh-CN" altLang="en-US"/>
            <a:t/>
          </a:r>
          <a:endParaRPr lang="zh-CN" altLang="en-US"/>
        </a:p>
      </dgm:t>
    </dgm:pt>
    <dgm:pt modelId="{3D1AB2CA-88A4-4E4C-9A8A-508DF0E06639}" cxnId="{A7DD2FB8-3610-49A2-B0C4-CCC11DB6D589}" type="parTrans">
      <dgm:prSet/>
      <dgm:spPr/>
    </dgm:pt>
    <dgm:pt modelId="{856E2728-BF00-49C7-82BA-8F4DCB00940B}" cxnId="{A7DD2FB8-3610-49A2-B0C4-CCC11DB6D589}" type="sibTrans">
      <dgm:prSet/>
      <dgm:spPr/>
    </dgm:pt>
    <dgm:pt modelId="{1AA64000-5F0F-47A8-A435-2AF8D82F28B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r>
            <a:rPr lang="zh-CN" altLang="en-US"/>
            <a:t/>
          </a:r>
          <a:endParaRPr lang="zh-CN" altLang="en-US"/>
        </a:p>
      </dgm:t>
    </dgm:pt>
    <dgm:pt modelId="{845A32C3-0E8A-4EED-972E-FC6F9A8364F8}" cxnId="{2CE1AD4F-3EA2-4C8E-93A3-380872B8A5B6}" type="parTrans">
      <dgm:prSet/>
      <dgm:spPr/>
    </dgm:pt>
    <dgm:pt modelId="{C0D86BAE-7711-4781-A574-7BE0EA273229}" cxnId="{2CE1AD4F-3EA2-4C8E-93A3-380872B8A5B6}" type="sibTrans">
      <dgm:prSet/>
      <dgm:spPr/>
    </dgm:pt>
    <dgm:pt modelId="{9C12F5BE-AC2F-4662-8DFA-C79428950CF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r>
            <a:rPr lang="en-US" altLang="zh-CN"/>
            <a:t/>
          </a:r>
          <a:endParaRPr lang="en-US" altLang="zh-CN"/>
        </a:p>
      </dgm:t>
    </dgm:pt>
    <dgm:pt modelId="{E2B7565C-BEBF-47B7-AC71-10023CB96091}" cxnId="{8564D0D7-F3B5-4A65-AD81-DA236CD13DED}" type="parTrans">
      <dgm:prSet/>
      <dgm:spPr/>
    </dgm:pt>
    <dgm:pt modelId="{BE48B07B-4C6F-4C50-9D7F-CE1D6590BF95}" cxnId="{8564D0D7-F3B5-4A65-AD81-DA236CD13DED}" type="sibTrans">
      <dgm:prSet/>
      <dgm:spPr/>
    </dgm:pt>
    <dgm:pt modelId="{E7F07C3C-9EA2-4FBC-91ED-BE789878FD1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看效果</a:t>
          </a:r>
          <a:r>
            <a:rPr lang="zh-CN"/>
            <a:t/>
          </a:r>
          <a:endParaRPr lang="zh-CN"/>
        </a:p>
      </dgm:t>
    </dgm:pt>
    <dgm:pt modelId="{68F994EA-9589-4837-9B7D-9A8159AFC737}" cxnId="{3B7178A6-DC51-441F-9CBC-DDAC4139ECDC}" type="parTrans">
      <dgm:prSet/>
      <dgm:spPr/>
    </dgm:pt>
    <dgm:pt modelId="{21B65C6C-7A54-4798-A303-67DD91628FA8}" cxnId="{3B7178A6-DC51-441F-9CBC-DDAC4139ECDC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8D0087C-3157-43B5-91D3-F1FE8DDB604E}" type="pres">
      <dgm:prSet presAssocID="{BE48B07B-4C6F-4C50-9D7F-CE1D6590BF95}" presName="parTxOnlySpace" presStyleCnt="0"/>
      <dgm:spPr/>
    </dgm:pt>
    <dgm:pt modelId="{71D2568D-FF5A-4980-A376-B1CC15FC8C3E}" type="pres">
      <dgm:prSet presAssocID="{E7F07C3C-9EA2-4FBC-91ED-BE789878FD1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7DD2FB8-3610-49A2-B0C4-CCC11DB6D589}" srcId="{9D527559-FDD8-4274-B634-C7FBCF5BC573}" destId="{870E4F47-8CC4-4F59-B4C1-42B5AAA5CEFE}" srcOrd="0" destOrd="0" parTransId="{3D1AB2CA-88A4-4E4C-9A8A-508DF0E06639}" sibTransId="{856E2728-BF00-49C7-82BA-8F4DCB00940B}"/>
    <dgm:cxn modelId="{2CE1AD4F-3EA2-4C8E-93A3-380872B8A5B6}" srcId="{9D527559-FDD8-4274-B634-C7FBCF5BC573}" destId="{1AA64000-5F0F-47A8-A435-2AF8D82F28B1}" srcOrd="1" destOrd="0" parTransId="{845A32C3-0E8A-4EED-972E-FC6F9A8364F8}" sibTransId="{C0D86BAE-7711-4781-A574-7BE0EA273229}"/>
    <dgm:cxn modelId="{8564D0D7-F3B5-4A65-AD81-DA236CD13DED}" srcId="{9D527559-FDD8-4274-B634-C7FBCF5BC573}" destId="{9C12F5BE-AC2F-4662-8DFA-C79428950CF2}" srcOrd="2" destOrd="0" parTransId="{E2B7565C-BEBF-47B7-AC71-10023CB96091}" sibTransId="{BE48B07B-4C6F-4C50-9D7F-CE1D6590BF95}"/>
    <dgm:cxn modelId="{3B7178A6-DC51-441F-9CBC-DDAC4139ECDC}" srcId="{9D527559-FDD8-4274-B634-C7FBCF5BC573}" destId="{E7F07C3C-9EA2-4FBC-91ED-BE789878FD17}" srcOrd="3" destOrd="0" parTransId="{68F994EA-9589-4837-9B7D-9A8159AFC737}" sibTransId="{21B65C6C-7A54-4798-A303-67DD91628FA8}"/>
    <dgm:cxn modelId="{3F82F1ED-6948-41C8-8E04-F3E6DD0B68C7}" type="presOf" srcId="{9D527559-FDD8-4274-B634-C7FBCF5BC573}" destId="{60E81CF5-4537-4C2F-8762-598D2E914097}" srcOrd="0" destOrd="0" presId="urn:microsoft.com/office/officeart/2005/8/layout/chevron1"/>
    <dgm:cxn modelId="{93EDF89A-3885-4036-BBB9-9717D7AAF953}" type="presParOf" srcId="{60E81CF5-4537-4C2F-8762-598D2E914097}" destId="{67FF3BB9-6612-4697-87EE-EC66312779BE}" srcOrd="0" destOrd="0" presId="urn:microsoft.com/office/officeart/2005/8/layout/chevron1"/>
    <dgm:cxn modelId="{B0BB2EB1-71CF-4E69-8A1F-1B8984B8F717}" type="presOf" srcId="{870E4F47-8CC4-4F59-B4C1-42B5AAA5CEFE}" destId="{67FF3BB9-6612-4697-87EE-EC66312779BE}" srcOrd="0" destOrd="0" presId="urn:microsoft.com/office/officeart/2005/8/layout/chevron1"/>
    <dgm:cxn modelId="{2C70B152-0259-4336-846A-69278A907B89}" type="presParOf" srcId="{60E81CF5-4537-4C2F-8762-598D2E914097}" destId="{E484CEA2-673C-4A85-8A00-8580D721B29A}" srcOrd="1" destOrd="0" presId="urn:microsoft.com/office/officeart/2005/8/layout/chevron1"/>
    <dgm:cxn modelId="{BC271DAD-D22E-4836-9D1C-3C1BE058A05E}" type="presParOf" srcId="{60E81CF5-4537-4C2F-8762-598D2E914097}" destId="{D3000CD6-B08B-4D3B-8D2A-7F1C26A23961}" srcOrd="2" destOrd="0" presId="urn:microsoft.com/office/officeart/2005/8/layout/chevron1"/>
    <dgm:cxn modelId="{1AC5DFA8-4A91-4E83-80FC-A82EC3735D92}" type="presOf" srcId="{1AA64000-5F0F-47A8-A435-2AF8D82F28B1}" destId="{D3000CD6-B08B-4D3B-8D2A-7F1C26A23961}" srcOrd="0" destOrd="0" presId="urn:microsoft.com/office/officeart/2005/8/layout/chevron1"/>
    <dgm:cxn modelId="{147F06B7-7219-480D-B2CA-4219AB792000}" type="presParOf" srcId="{60E81CF5-4537-4C2F-8762-598D2E914097}" destId="{1773A515-DFFE-41F0-B581-98757CBEC16E}" srcOrd="3" destOrd="0" presId="urn:microsoft.com/office/officeart/2005/8/layout/chevron1"/>
    <dgm:cxn modelId="{FCDE5228-4B6A-40FA-AC8C-4350D830D4D6}" type="presParOf" srcId="{60E81CF5-4537-4C2F-8762-598D2E914097}" destId="{74437C11-3810-488A-B265-8C8037793D77}" srcOrd="4" destOrd="0" presId="urn:microsoft.com/office/officeart/2005/8/layout/chevron1"/>
    <dgm:cxn modelId="{5252E05D-B858-4504-A029-8F3FB693BD20}" type="presOf" srcId="{9C12F5BE-AC2F-4662-8DFA-C79428950CF2}" destId="{74437C11-3810-488A-B265-8C8037793D77}" srcOrd="0" destOrd="0" presId="urn:microsoft.com/office/officeart/2005/8/layout/chevron1"/>
    <dgm:cxn modelId="{56E7C223-083B-4737-9510-4A89D994DAB6}" type="presParOf" srcId="{60E81CF5-4537-4C2F-8762-598D2E914097}" destId="{48D0087C-3157-43B5-91D3-F1FE8DDB604E}" srcOrd="5" destOrd="0" presId="urn:microsoft.com/office/officeart/2005/8/layout/chevron1"/>
    <dgm:cxn modelId="{FE4ADBB4-774F-47B6-836F-F2F9F631360A}" type="presParOf" srcId="{60E81CF5-4537-4C2F-8762-598D2E914097}" destId="{71D2568D-FF5A-4980-A376-B1CC15FC8C3E}" srcOrd="6" destOrd="0" presId="urn:microsoft.com/office/officeart/2005/8/layout/chevron1"/>
    <dgm:cxn modelId="{FA46AD41-B056-44E6-A4EF-CD50F45158B6}" type="presOf" srcId="{E7F07C3C-9EA2-4FBC-91ED-BE789878FD17}" destId="{71D2568D-FF5A-4980-A376-B1CC15FC8C3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0"/>
      <dgm:spPr/>
    </dgm:pt>
    <dgm:pt modelId="{870E4F47-8CC4-4F59-B4C1-42B5AAA5CEF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r>
            <a:rPr lang="zh-CN" altLang="en-US"/>
            <a:t/>
          </a:r>
          <a:endParaRPr lang="zh-CN" altLang="en-US"/>
        </a:p>
      </dgm:t>
    </dgm:pt>
    <dgm:pt modelId="{3D1AB2CA-88A4-4E4C-9A8A-508DF0E06639}" cxnId="{4CF520AD-1AC8-4599-B593-5396395EE3B7}" type="parTrans">
      <dgm:prSet/>
      <dgm:spPr/>
    </dgm:pt>
    <dgm:pt modelId="{856E2728-BF00-49C7-82BA-8F4DCB00940B}" cxnId="{4CF520AD-1AC8-4599-B593-5396395EE3B7}" type="sibTrans">
      <dgm:prSet/>
      <dgm:spPr/>
    </dgm:pt>
    <dgm:pt modelId="{1AA64000-5F0F-47A8-A435-2AF8D82F28B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r>
            <a:rPr lang="zh-CN" altLang="en-US"/>
            <a:t/>
          </a:r>
          <a:endParaRPr lang="zh-CN" altLang="en-US"/>
        </a:p>
      </dgm:t>
    </dgm:pt>
    <dgm:pt modelId="{845A32C3-0E8A-4EED-972E-FC6F9A8364F8}" cxnId="{FA00473E-E08C-4FA3-B4AF-620BC0A3E679}" type="parTrans">
      <dgm:prSet/>
      <dgm:spPr/>
    </dgm:pt>
    <dgm:pt modelId="{C0D86BAE-7711-4781-A574-7BE0EA273229}" cxnId="{FA00473E-E08C-4FA3-B4AF-620BC0A3E679}" type="sibTrans">
      <dgm:prSet/>
      <dgm:spPr/>
    </dgm:pt>
    <dgm:pt modelId="{9C12F5BE-AC2F-4662-8DFA-C79428950CF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r>
            <a:rPr lang="en-US" altLang="zh-CN"/>
            <a:t/>
          </a:r>
          <a:endParaRPr lang="en-US" altLang="zh-CN"/>
        </a:p>
      </dgm:t>
    </dgm:pt>
    <dgm:pt modelId="{E2B7565C-BEBF-47B7-AC71-10023CB96091}" cxnId="{19A8E284-5CAB-4289-9DEE-A30AB57BCC59}" type="parTrans">
      <dgm:prSet/>
      <dgm:spPr/>
    </dgm:pt>
    <dgm:pt modelId="{BE48B07B-4C6F-4C50-9D7F-CE1D6590BF95}" cxnId="{19A8E284-5CAB-4289-9DEE-A30AB57BCC59}" type="sibTrans">
      <dgm:prSet/>
      <dgm:spPr/>
    </dgm:pt>
    <dgm:pt modelId="{E7F07C3C-9EA2-4FBC-91ED-BE789878FD1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solidFill>
                <a:srgbClr val="FF0000"/>
              </a:solidFill>
            </a:rPr>
            <a:t>看效果</a:t>
          </a:r>
          <a:r>
            <a:rPr lang="zh-CN">
              <a:solidFill>
                <a:srgbClr val="FF0000"/>
              </a:solidFill>
            </a:rPr>
            <a:t/>
          </a:r>
          <a:endParaRPr lang="zh-CN">
            <a:solidFill>
              <a:srgbClr val="FF0000"/>
            </a:solidFill>
          </a:endParaRPr>
        </a:p>
      </dgm:t>
    </dgm:pt>
    <dgm:pt modelId="{68F994EA-9589-4837-9B7D-9A8159AFC737}" cxnId="{579123C1-03A9-49DD-986E-D6726AC494F3}" type="parTrans">
      <dgm:prSet/>
      <dgm:spPr/>
    </dgm:pt>
    <dgm:pt modelId="{21B65C6C-7A54-4798-A303-67DD91628FA8}" cxnId="{579123C1-03A9-49DD-986E-D6726AC494F3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8D0087C-3157-43B5-91D3-F1FE8DDB604E}" type="pres">
      <dgm:prSet presAssocID="{BE48B07B-4C6F-4C50-9D7F-CE1D6590BF95}" presName="parTxOnlySpace" presStyleCnt="0"/>
      <dgm:spPr/>
    </dgm:pt>
    <dgm:pt modelId="{71D2568D-FF5A-4980-A376-B1CC15FC8C3E}" type="pres">
      <dgm:prSet presAssocID="{E7F07C3C-9EA2-4FBC-91ED-BE789878FD1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CF520AD-1AC8-4599-B593-5396395EE3B7}" srcId="{9D527559-FDD8-4274-B634-C7FBCF5BC573}" destId="{870E4F47-8CC4-4F59-B4C1-42B5AAA5CEFE}" srcOrd="0" destOrd="0" parTransId="{3D1AB2CA-88A4-4E4C-9A8A-508DF0E06639}" sibTransId="{856E2728-BF00-49C7-82BA-8F4DCB00940B}"/>
    <dgm:cxn modelId="{FA00473E-E08C-4FA3-B4AF-620BC0A3E679}" srcId="{9D527559-FDD8-4274-B634-C7FBCF5BC573}" destId="{1AA64000-5F0F-47A8-A435-2AF8D82F28B1}" srcOrd="1" destOrd="0" parTransId="{845A32C3-0E8A-4EED-972E-FC6F9A8364F8}" sibTransId="{C0D86BAE-7711-4781-A574-7BE0EA273229}"/>
    <dgm:cxn modelId="{19A8E284-5CAB-4289-9DEE-A30AB57BCC59}" srcId="{9D527559-FDD8-4274-B634-C7FBCF5BC573}" destId="{9C12F5BE-AC2F-4662-8DFA-C79428950CF2}" srcOrd="2" destOrd="0" parTransId="{E2B7565C-BEBF-47B7-AC71-10023CB96091}" sibTransId="{BE48B07B-4C6F-4C50-9D7F-CE1D6590BF95}"/>
    <dgm:cxn modelId="{579123C1-03A9-49DD-986E-D6726AC494F3}" srcId="{9D527559-FDD8-4274-B634-C7FBCF5BC573}" destId="{E7F07C3C-9EA2-4FBC-91ED-BE789878FD17}" srcOrd="3" destOrd="0" parTransId="{68F994EA-9589-4837-9B7D-9A8159AFC737}" sibTransId="{21B65C6C-7A54-4798-A303-67DD91628FA8}"/>
    <dgm:cxn modelId="{313E7CEB-E12B-4091-92EB-EE265FCA4854}" type="presOf" srcId="{9D527559-FDD8-4274-B634-C7FBCF5BC573}" destId="{60E81CF5-4537-4C2F-8762-598D2E914097}" srcOrd="0" destOrd="0" presId="urn:microsoft.com/office/officeart/2005/8/layout/chevron1"/>
    <dgm:cxn modelId="{CB7259F4-25CD-49C6-A5A9-1D20CF41A2A1}" type="presParOf" srcId="{60E81CF5-4537-4C2F-8762-598D2E914097}" destId="{67FF3BB9-6612-4697-87EE-EC66312779BE}" srcOrd="0" destOrd="0" presId="urn:microsoft.com/office/officeart/2005/8/layout/chevron1"/>
    <dgm:cxn modelId="{7A045501-42E3-42B1-884B-70C815E702BD}" type="presOf" srcId="{870E4F47-8CC4-4F59-B4C1-42B5AAA5CEFE}" destId="{67FF3BB9-6612-4697-87EE-EC66312779BE}" srcOrd="0" destOrd="0" presId="urn:microsoft.com/office/officeart/2005/8/layout/chevron1"/>
    <dgm:cxn modelId="{7891BB40-54D9-4726-89D1-FEC51420D892}" type="presParOf" srcId="{60E81CF5-4537-4C2F-8762-598D2E914097}" destId="{E484CEA2-673C-4A85-8A00-8580D721B29A}" srcOrd="1" destOrd="0" presId="urn:microsoft.com/office/officeart/2005/8/layout/chevron1"/>
    <dgm:cxn modelId="{161C62CB-F957-418E-B189-5E466AB3809D}" type="presParOf" srcId="{60E81CF5-4537-4C2F-8762-598D2E914097}" destId="{D3000CD6-B08B-4D3B-8D2A-7F1C26A23961}" srcOrd="2" destOrd="0" presId="urn:microsoft.com/office/officeart/2005/8/layout/chevron1"/>
    <dgm:cxn modelId="{A7008DDB-D6F5-4B51-AC17-1D6BFED7743F}" type="presOf" srcId="{1AA64000-5F0F-47A8-A435-2AF8D82F28B1}" destId="{D3000CD6-B08B-4D3B-8D2A-7F1C26A23961}" srcOrd="0" destOrd="0" presId="urn:microsoft.com/office/officeart/2005/8/layout/chevron1"/>
    <dgm:cxn modelId="{86D06EB3-A9D4-44C5-959F-0731BC4DA5CF}" type="presParOf" srcId="{60E81CF5-4537-4C2F-8762-598D2E914097}" destId="{1773A515-DFFE-41F0-B581-98757CBEC16E}" srcOrd="3" destOrd="0" presId="urn:microsoft.com/office/officeart/2005/8/layout/chevron1"/>
    <dgm:cxn modelId="{F8A2F1D9-FF84-4311-888F-373CF9421FD5}" type="presParOf" srcId="{60E81CF5-4537-4C2F-8762-598D2E914097}" destId="{74437C11-3810-488A-B265-8C8037793D77}" srcOrd="4" destOrd="0" presId="urn:microsoft.com/office/officeart/2005/8/layout/chevron1"/>
    <dgm:cxn modelId="{A09062A3-E891-4FFB-88DB-3B1E199A78F8}" type="presOf" srcId="{9C12F5BE-AC2F-4662-8DFA-C79428950CF2}" destId="{74437C11-3810-488A-B265-8C8037793D77}" srcOrd="0" destOrd="0" presId="urn:microsoft.com/office/officeart/2005/8/layout/chevron1"/>
    <dgm:cxn modelId="{496CBC4D-76C1-49E4-B263-EF0249D5C210}" type="presParOf" srcId="{60E81CF5-4537-4C2F-8762-598D2E914097}" destId="{48D0087C-3157-43B5-91D3-F1FE8DDB604E}" srcOrd="5" destOrd="0" presId="urn:microsoft.com/office/officeart/2005/8/layout/chevron1"/>
    <dgm:cxn modelId="{D0A46F09-0BA2-4EDE-A09E-52286CAD7C14}" type="presParOf" srcId="{60E81CF5-4537-4C2F-8762-598D2E914097}" destId="{71D2568D-FF5A-4980-A376-B1CC15FC8C3E}" srcOrd="6" destOrd="0" presId="urn:microsoft.com/office/officeart/2005/8/layout/chevron1"/>
    <dgm:cxn modelId="{FDA58FF2-7C1F-49D7-AB02-AFF170FEE468}" type="presOf" srcId="{E7F07C3C-9EA2-4FBC-91ED-BE789878FD17}" destId="{71D2568D-FF5A-4980-A376-B1CC15FC8C3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207750" cy="4405630"/>
        <a:chOff x="0" y="0"/>
        <a:chExt cx="11207750" cy="4405630"/>
      </a:xfrm>
    </dsp:grpSpPr>
    <dsp:sp modelId="{3919437E-4A2C-4D67-99AE-59DF82E41407}">
      <dsp:nvSpPr>
        <dsp:cNvPr id="3" name="圆角矩形 2"/>
        <dsp:cNvSpPr/>
      </dsp:nvSpPr>
      <dsp:spPr bwMode="white">
        <a:xfrm>
          <a:off x="0" y="0"/>
          <a:ext cx="9526588" cy="132168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企业实施DevOps的正确道路</a:t>
          </a:r>
          <a:endParaRPr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从企业咨询师角度，看企业实施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endParaRPr lang="en-US" altLang="zh-CN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sp:txBody>
      <dsp:txXfrm>
        <a:off x="0" y="0"/>
        <a:ext cx="9526588" cy="1321689"/>
      </dsp:txXfrm>
    </dsp:sp>
    <dsp:sp modelId="{A339F384-4BED-4FC2-8E07-A05A6FA26E24}">
      <dsp:nvSpPr>
        <dsp:cNvPr id="4" name="圆角矩形 3"/>
        <dsp:cNvSpPr/>
      </dsp:nvSpPr>
      <dsp:spPr bwMode="white">
        <a:xfrm>
          <a:off x="840581" y="1541971"/>
          <a:ext cx="9526588" cy="132168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端到端DevOps之路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从研发效率平台创业者角度，看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产品历程</a:t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sp:txBody>
      <dsp:txXfrm>
        <a:off x="840581" y="1541971"/>
        <a:ext cx="9526588" cy="1321689"/>
      </dsp:txXfrm>
    </dsp:sp>
    <dsp:sp modelId="{1849904B-B9A1-41B8-AE72-D62AF180C8CC}">
      <dsp:nvSpPr>
        <dsp:cNvPr id="5" name="圆角矩形 4"/>
        <dsp:cNvSpPr/>
      </dsp:nvSpPr>
      <dsp:spPr bwMode="white">
        <a:xfrm>
          <a:off x="1681163" y="3083941"/>
          <a:ext cx="9526588" cy="132168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网易研发效能平台创业之旅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从企业内部研效平台实施者角度，看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平台的产品历程</a:t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sp:txBody>
      <dsp:txXfrm>
        <a:off x="1681163" y="3083941"/>
        <a:ext cx="9526588" cy="1321689"/>
      </dsp:txXfrm>
    </dsp:sp>
    <dsp:sp modelId="{CF9E5FB5-3C8E-4F9C-BE67-08F0D67091D7}">
      <dsp:nvSpPr>
        <dsp:cNvPr id="6" name="下箭头 5"/>
        <dsp:cNvSpPr/>
      </dsp:nvSpPr>
      <dsp:spPr bwMode="white">
        <a:xfrm>
          <a:off x="8667490" y="1002281"/>
          <a:ext cx="859098" cy="85909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</a:schemeClr>
        </a:lnRef>
        <a:fillRef idx="1">
          <a:schemeClr val="accent2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>
            <a:solidFill>
              <a:schemeClr val="dk1"/>
            </a:solidFill>
          </a:endParaRPr>
        </a:p>
      </dsp:txBody>
      <dsp:txXfrm>
        <a:off x="8667490" y="1002281"/>
        <a:ext cx="859098" cy="859098"/>
      </dsp:txXfrm>
    </dsp:sp>
    <dsp:sp modelId="{A03B5AAD-8870-4FBD-A0AF-D6730408EEF5}">
      <dsp:nvSpPr>
        <dsp:cNvPr id="7" name="下箭头 6"/>
        <dsp:cNvSpPr/>
      </dsp:nvSpPr>
      <dsp:spPr bwMode="white">
        <a:xfrm>
          <a:off x="9508071" y="2535440"/>
          <a:ext cx="859098" cy="85909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3">
            <a:tint val="40000"/>
            <a:alpha val="90000"/>
          </a:schemeClr>
        </a:lnRef>
        <a:fillRef idx="1">
          <a:schemeClr val="accent3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>
            <a:solidFill>
              <a:schemeClr val="dk1"/>
            </a:solidFill>
          </a:endParaRPr>
        </a:p>
      </dsp:txBody>
      <dsp:txXfrm>
        <a:off x="9508071" y="2535440"/>
        <a:ext cx="859098" cy="859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876915" cy="575945"/>
        <a:chOff x="0" y="0"/>
        <a:chExt cx="10876915" cy="575945"/>
      </a:xfrm>
    </dsp:grpSpPr>
    <dsp:sp modelId="{67FF3BB9-6612-4697-87EE-EC66312779BE}">
      <dsp:nvSpPr>
        <dsp:cNvPr id="3" name="燕尾形 2"/>
        <dsp:cNvSpPr/>
      </dsp:nvSpPr>
      <dsp:spPr bwMode="white">
        <a:xfrm>
          <a:off x="0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endParaRPr lang="zh-CN" altLang="en-US"/>
        </a:p>
      </dsp:txBody>
      <dsp:txXfrm>
        <a:off x="0" y="0"/>
        <a:ext cx="2939707" cy="575945"/>
      </dsp:txXfrm>
    </dsp:sp>
    <dsp:sp modelId="{D3000CD6-B08B-4D3B-8D2A-7F1C26A23961}">
      <dsp:nvSpPr>
        <dsp:cNvPr id="4" name="燕尾形 3"/>
        <dsp:cNvSpPr/>
      </dsp:nvSpPr>
      <dsp:spPr bwMode="white">
        <a:xfrm>
          <a:off x="2645736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endParaRPr lang="zh-CN" altLang="en-US"/>
        </a:p>
      </dsp:txBody>
      <dsp:txXfrm>
        <a:off x="2645736" y="0"/>
        <a:ext cx="2939707" cy="575945"/>
      </dsp:txXfrm>
    </dsp:sp>
    <dsp:sp modelId="{74437C11-3810-488A-B265-8C8037793D77}">
      <dsp:nvSpPr>
        <dsp:cNvPr id="5" name="燕尾形 4"/>
        <dsp:cNvSpPr/>
      </dsp:nvSpPr>
      <dsp:spPr bwMode="white">
        <a:xfrm>
          <a:off x="5291472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endParaRPr lang="en-US" altLang="zh-CN"/>
        </a:p>
      </dsp:txBody>
      <dsp:txXfrm>
        <a:off x="5291472" y="0"/>
        <a:ext cx="2939707" cy="575945"/>
      </dsp:txXfrm>
    </dsp:sp>
    <dsp:sp modelId="{71D2568D-FF5A-4980-A376-B1CC15FC8C3E}">
      <dsp:nvSpPr>
        <dsp:cNvPr id="6" name="燕尾形 5"/>
        <dsp:cNvSpPr/>
      </dsp:nvSpPr>
      <dsp:spPr bwMode="white">
        <a:xfrm>
          <a:off x="7937208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看效果</a:t>
          </a:r>
          <a:endParaRPr lang="zh-CN"/>
        </a:p>
      </dsp:txBody>
      <dsp:txXfrm>
        <a:off x="7937208" y="0"/>
        <a:ext cx="2939707" cy="575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876915" cy="575945"/>
        <a:chOff x="0" y="0"/>
        <a:chExt cx="10876915" cy="575945"/>
      </a:xfrm>
    </dsp:grpSpPr>
    <dsp:sp modelId="{67FF3BB9-6612-4697-87EE-EC66312779BE}">
      <dsp:nvSpPr>
        <dsp:cNvPr id="3" name="燕尾形 2"/>
        <dsp:cNvSpPr/>
      </dsp:nvSpPr>
      <dsp:spPr bwMode="white">
        <a:xfrm>
          <a:off x="0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endParaRPr lang="zh-CN" altLang="en-US"/>
        </a:p>
      </dsp:txBody>
      <dsp:txXfrm>
        <a:off x="0" y="0"/>
        <a:ext cx="2939707" cy="575945"/>
      </dsp:txXfrm>
    </dsp:sp>
    <dsp:sp modelId="{D3000CD6-B08B-4D3B-8D2A-7F1C26A23961}">
      <dsp:nvSpPr>
        <dsp:cNvPr id="4" name="燕尾形 3"/>
        <dsp:cNvSpPr/>
      </dsp:nvSpPr>
      <dsp:spPr bwMode="white">
        <a:xfrm>
          <a:off x="2645736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endParaRPr lang="zh-CN" altLang="en-US"/>
        </a:p>
      </dsp:txBody>
      <dsp:txXfrm>
        <a:off x="2645736" y="0"/>
        <a:ext cx="2939707" cy="575945"/>
      </dsp:txXfrm>
    </dsp:sp>
    <dsp:sp modelId="{74437C11-3810-488A-B265-8C8037793D77}">
      <dsp:nvSpPr>
        <dsp:cNvPr id="5" name="燕尾形 4"/>
        <dsp:cNvSpPr/>
      </dsp:nvSpPr>
      <dsp:spPr bwMode="white">
        <a:xfrm>
          <a:off x="5291472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endParaRPr lang="en-US" altLang="zh-CN"/>
        </a:p>
      </dsp:txBody>
      <dsp:txXfrm>
        <a:off x="5291472" y="0"/>
        <a:ext cx="2939707" cy="575945"/>
      </dsp:txXfrm>
    </dsp:sp>
    <dsp:sp modelId="{71D2568D-FF5A-4980-A376-B1CC15FC8C3E}">
      <dsp:nvSpPr>
        <dsp:cNvPr id="6" name="燕尾形 5"/>
        <dsp:cNvSpPr/>
      </dsp:nvSpPr>
      <dsp:spPr bwMode="white">
        <a:xfrm>
          <a:off x="7937208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看效果</a:t>
          </a:r>
          <a:endParaRPr lang="zh-CN"/>
        </a:p>
      </dsp:txBody>
      <dsp:txXfrm>
        <a:off x="7937208" y="0"/>
        <a:ext cx="2939707" cy="575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1"/>
              <a:t>在幻灯片放映模式下，单击箭头转到 </a:t>
            </a:r>
            <a:r>
              <a:rPr lang="en-US" altLang="zh-CN" noProof="1"/>
              <a:t>PowerPoint </a:t>
            </a:r>
            <a:r>
              <a:rPr lang="zh-CN" altLang="en-US" noProof="1"/>
              <a:t>入门中心。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第一个是企业</a:t>
            </a:r>
            <a:r>
              <a:rPr lang="en-US" altLang="zh-CN" noProof="1"/>
              <a:t>DevOps</a:t>
            </a:r>
            <a:r>
              <a:rPr lang="zh-CN" altLang="en-US" noProof="1"/>
              <a:t>咨询师，指导过许多企业进行</a:t>
            </a:r>
            <a:r>
              <a:rPr lang="en-US" altLang="zh-CN" noProof="1"/>
              <a:t>DevOps</a:t>
            </a:r>
            <a:r>
              <a:rPr lang="zh-CN" altLang="en-US" noProof="1"/>
              <a:t>转型；</a:t>
            </a:r>
            <a:endParaRPr lang="zh-CN" altLang="en-US" noProof="1"/>
          </a:p>
          <a:p>
            <a:r>
              <a:rPr lang="zh-CN" altLang="en-US" noProof="1"/>
              <a:t>第二个是自己创业——持续运维产品，分享了要实现一个研发效能产品，从商业创新到持续运营的过程；</a:t>
            </a:r>
            <a:endParaRPr lang="zh-CN" altLang="en-US" noProof="1"/>
          </a:p>
          <a:p>
            <a:r>
              <a:rPr lang="zh-CN" altLang="en-US" noProof="1"/>
              <a:t>第三个是在网易内部从</a:t>
            </a:r>
            <a:r>
              <a:rPr lang="en-US" altLang="zh-CN" noProof="1"/>
              <a:t>0</a:t>
            </a:r>
            <a:r>
              <a:rPr lang="zh-CN" altLang="en-US" noProof="1"/>
              <a:t>到</a:t>
            </a:r>
            <a:r>
              <a:rPr lang="en-US" altLang="zh-CN" noProof="1"/>
              <a:t>1</a:t>
            </a:r>
            <a:r>
              <a:rPr lang="zh-CN" altLang="en-US" noProof="1"/>
              <a:t>实现</a:t>
            </a:r>
            <a:r>
              <a:rPr lang="en-US" altLang="zh-CN" noProof="1"/>
              <a:t>DevOps</a:t>
            </a:r>
            <a:r>
              <a:rPr lang="zh-CN" altLang="en-US" noProof="1"/>
              <a:t>平台的管理者，分享了在企业内部孵化研发效能平台的过程。</a:t>
            </a:r>
            <a:endParaRPr lang="zh-CN" altLang="en-US" noProof="1"/>
          </a:p>
          <a:p>
            <a:endParaRPr lang="zh-CN" altLang="en-US" noProof="1"/>
          </a:p>
          <a:p>
            <a:r>
              <a:rPr lang="zh-CN" altLang="en-US" noProof="1"/>
              <a:t>这三种角色，也体现出当前企业研发效能从业者的三个不同方向：可以去做咨询，也可以创业做研发效能产品，也可以进入企业，通过内部创业去孵化研发效能平台。</a:t>
            </a:r>
            <a:endParaRPr lang="zh-CN" altLang="en-US" noProof="1"/>
          </a:p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 DevOps</a:t>
            </a:r>
            <a:r>
              <a:rPr lang="zh-CN" altLang="en-US" noProof="1"/>
              <a:t>转型，要求</a:t>
            </a:r>
            <a:r>
              <a:rPr lang="en-US" altLang="zh-CN" noProof="1"/>
              <a:t>业务和开发对错误和效率降低有一定的容忍度</a:t>
            </a:r>
            <a:r>
              <a:rPr lang="zh-CN" altLang="en-US" noProof="1"/>
              <a:t>，不可能一次性做成，需要多方面配合；</a:t>
            </a:r>
            <a:endParaRPr lang="zh-CN" altLang="en-US" noProof="1"/>
          </a:p>
          <a:p>
            <a:r>
              <a:rPr lang="en-US" altLang="zh-CN" noProof="1"/>
              <a:t>2. DevOps</a:t>
            </a:r>
            <a:r>
              <a:rPr lang="zh-CN" altLang="en-US" noProof="1"/>
              <a:t>平台开发，也需要使用敏捷迭代模式，能够逐步看到效果。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流程，规范和平台，隐藏在可视化下面。</a:t>
            </a:r>
            <a:endParaRPr lang="zh-CN" altLang="en-US" noProof="1"/>
          </a:p>
          <a:p>
            <a:r>
              <a:rPr lang="zh-CN" altLang="en-US" noProof="1"/>
              <a:t>规范方面：如何制定规范，如何自动化监控规范执行，如何设置质量门禁都是需要考虑的方面。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看现状和找差距，可以参考能力成熟度模型，从多个维度去考察。</a:t>
            </a:r>
            <a:endParaRPr lang="zh-CN" altLang="en-US" noProof="1"/>
          </a:p>
          <a:p>
            <a:r>
              <a:rPr lang="zh-CN" altLang="en-US" noProof="1"/>
              <a:t>找差距：要从业务需求出发，解决核心的痛点问题。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对标成熟度模型的能力，找到差距</a:t>
            </a:r>
            <a:endParaRPr lang="zh-CN" altLang="en-US" dirty="0"/>
          </a:p>
          <a:p>
            <a:r>
              <a:rPr lang="zh-CN" altLang="en-US" dirty="0"/>
              <a:t>雷达图：黄色部分是目标，灰色部分是当前情况</a:t>
            </a:r>
            <a:endParaRPr lang="zh-CN" altLang="en-US" dirty="0"/>
          </a:p>
          <a:p>
            <a:r>
              <a:rPr lang="zh-CN" altLang="en-US" dirty="0"/>
              <a:t>饼图：问题点分布统计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科技工作台：研发门户，所有成员在科技工作台上展开工作，将各个平台的数据汇聚在一起；</a:t>
            </a:r>
            <a:endParaRPr lang="zh-CN" altLang="en-US" dirty="0"/>
          </a:p>
          <a:p>
            <a:r>
              <a:rPr lang="zh-CN" altLang="en-US" dirty="0"/>
              <a:t>各种平台：为流水线提供相关的能力，如配置管理能力，持续集成能力，自动测试能力</a:t>
            </a:r>
            <a:endParaRPr lang="zh-CN" altLang="en-US" dirty="0"/>
          </a:p>
          <a:p>
            <a:r>
              <a:rPr lang="zh-CN" altLang="en-US" dirty="0"/>
              <a:t>流水线：将各个平台的能力串接起来，冰河制品库对接。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在产品研发的各个阶段，都需要与之配套的流水线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注意：这个代码合规，是指代码违例增量，也就是不能比上一次差；</a:t>
            </a:r>
            <a:endParaRPr lang="zh-CN" altLang="en-US" dirty="0"/>
          </a:p>
          <a:p>
            <a:r>
              <a:rPr lang="zh-CN" altLang="en-US" dirty="0"/>
              <a:t>对单元测试的要求；</a:t>
            </a:r>
            <a:endParaRPr lang="zh-CN" altLang="en-US" dirty="0"/>
          </a:p>
          <a:p>
            <a:r>
              <a:rPr lang="zh-CN" altLang="en-US" dirty="0"/>
              <a:t>安全扫描去除所有致命和严重</a:t>
            </a:r>
            <a:r>
              <a:rPr lang="en-US" altLang="zh-CN" dirty="0"/>
              <a:t>bug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zh-CN" altLang="en-US" dirty="0"/>
              <a:t>自动化测试关注接口测试覆盖率。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制品库的管理：除了程序发布包以外，还有依赖包，组件，中间件等。</a:t>
            </a:r>
            <a:endParaRPr lang="zh-CN" altLang="en-US" dirty="0"/>
          </a:p>
          <a:p>
            <a:r>
              <a:rPr lang="zh-CN" altLang="en-US" dirty="0"/>
              <a:t>我们平时用到的，都是发布制品库，但开发制品库，测试制品库，缺乏有效的管理机制。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度量非常重要，是衡量</a:t>
            </a:r>
            <a:r>
              <a:rPr lang="en-US" altLang="zh-CN" dirty="0"/>
              <a:t>DevOps</a:t>
            </a:r>
            <a:r>
              <a:rPr lang="zh-CN" altLang="en-US" dirty="0"/>
              <a:t>是否取得成效的关键。</a:t>
            </a:r>
            <a:endParaRPr lang="zh-CN" altLang="en-US" dirty="0"/>
          </a:p>
          <a:p>
            <a:r>
              <a:rPr lang="zh-CN" altLang="en-US" dirty="0"/>
              <a:t>全景视图包括：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需求：需求吞吐能力，平局交付周期；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构建与持续集成：前一天构建次数，成功率，构建失败的修复情况，构建集成时长等；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测试过程质量：测试用例执行率，用例通过率，用例有效性，测试自动化率；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发布频率；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代码提交：提交行数，人均提交行数，平均圈复杂度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缺陷：千行代码</a:t>
            </a:r>
            <a:r>
              <a:rPr lang="en-US" altLang="zh-CN" dirty="0"/>
              <a:t>Bug</a:t>
            </a:r>
            <a:r>
              <a:rPr lang="zh-CN" altLang="en-US" dirty="0"/>
              <a:t>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每种能力都分为</a:t>
            </a:r>
            <a:r>
              <a:rPr lang="en-US" altLang="zh-CN" dirty="0"/>
              <a:t>5</a:t>
            </a:r>
            <a:r>
              <a:rPr lang="zh-CN" altLang="en-US" dirty="0"/>
              <a:t>个级别：</a:t>
            </a:r>
            <a:endParaRPr lang="zh-CN" altLang="en-US" dirty="0"/>
          </a:p>
          <a:p>
            <a:r>
              <a:rPr lang="zh-CN" altLang="en-US" dirty="0"/>
              <a:t>红色部分：敏捷开发管理</a:t>
            </a:r>
            <a:endParaRPr lang="zh-CN" altLang="en-US" dirty="0"/>
          </a:p>
          <a:p>
            <a:r>
              <a:rPr lang="zh-CN" altLang="en-US" dirty="0"/>
              <a:t>橙色部分：持续交付</a:t>
            </a:r>
            <a:endParaRPr lang="zh-CN" altLang="en-US" dirty="0"/>
          </a:p>
          <a:p>
            <a:r>
              <a:rPr lang="zh-CN" altLang="en-US" dirty="0"/>
              <a:t>草绿色：技术运营</a:t>
            </a:r>
            <a:endParaRPr lang="zh-CN" altLang="en-US" dirty="0"/>
          </a:p>
          <a:p>
            <a:r>
              <a:rPr lang="zh-CN" altLang="en-US" dirty="0"/>
              <a:t>褐色：应用架构</a:t>
            </a:r>
            <a:endParaRPr lang="zh-CN" altLang="en-US" dirty="0"/>
          </a:p>
          <a:p>
            <a:r>
              <a:rPr lang="zh-CN" altLang="en-US" dirty="0"/>
              <a:t>深绿色：安全风险管理</a:t>
            </a:r>
            <a:endParaRPr lang="zh-CN" altLang="en-US" dirty="0"/>
          </a:p>
          <a:p>
            <a:r>
              <a:rPr lang="zh-CN" altLang="en-US" dirty="0"/>
              <a:t>蓝色：质量管理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黄色是已使用工具，橙色部分是准备引入的工具。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平台建设的正确姿势</a:t>
            </a:r>
            <a:endParaRPr lang="zh-CN" altLang="en-US" dirty="0"/>
          </a:p>
          <a:p>
            <a:r>
              <a:rPr lang="zh-CN" altLang="en-US" dirty="0"/>
              <a:t>• 分析短板，量身定制</a:t>
            </a:r>
            <a:endParaRPr lang="zh-CN" altLang="en-US" dirty="0"/>
          </a:p>
          <a:p>
            <a:r>
              <a:rPr lang="zh-CN" altLang="en-US" dirty="0"/>
              <a:t>   • 从业务需求出发，看清短板</a:t>
            </a:r>
            <a:endParaRPr lang="zh-CN" altLang="en-US" dirty="0"/>
          </a:p>
          <a:p>
            <a:r>
              <a:rPr lang="zh-CN" altLang="en-US" dirty="0"/>
              <a:t>   • 聚焦解决核心痛点、问题</a:t>
            </a:r>
            <a:endParaRPr lang="zh-CN" altLang="en-US" dirty="0"/>
          </a:p>
          <a:p>
            <a:r>
              <a:rPr lang="zh-CN" altLang="en-US" dirty="0"/>
              <a:t>   • 避免过度建设</a:t>
            </a:r>
            <a:endParaRPr lang="zh-CN" altLang="en-US" dirty="0"/>
          </a:p>
          <a:p>
            <a:r>
              <a:rPr lang="zh-CN" altLang="en-US" dirty="0"/>
              <a:t>• 业务导向、开发赋能</a:t>
            </a:r>
            <a:endParaRPr lang="zh-CN" altLang="en-US" dirty="0"/>
          </a:p>
          <a:p>
            <a:r>
              <a:rPr lang="zh-CN" altLang="en-US" dirty="0"/>
              <a:t>   • 业务思考和平台价值挖掘</a:t>
            </a:r>
            <a:endParaRPr lang="zh-CN" altLang="en-US" dirty="0"/>
          </a:p>
          <a:p>
            <a:r>
              <a:rPr lang="zh-CN" altLang="en-US" dirty="0"/>
              <a:t>   • 平台运营（开放、赋能、模块化）</a:t>
            </a:r>
            <a:endParaRPr lang="zh-CN" altLang="en-US" dirty="0"/>
          </a:p>
          <a:p>
            <a:r>
              <a:rPr lang="zh-CN" altLang="en-US" dirty="0"/>
              <a:t>   • 自动化、智能化</a:t>
            </a:r>
            <a:endParaRPr lang="zh-CN" altLang="en-US" dirty="0"/>
          </a:p>
          <a:p>
            <a:r>
              <a:rPr lang="zh-CN" altLang="en-US" dirty="0"/>
              <a:t>• 共建平台，持续改进</a:t>
            </a:r>
            <a:endParaRPr lang="zh-CN" altLang="en-US" dirty="0"/>
          </a:p>
          <a:p>
            <a:r>
              <a:rPr lang="zh-CN" altLang="en-US" dirty="0"/>
              <a:t>   • 边界共建</a:t>
            </a:r>
            <a:endParaRPr lang="zh-CN" altLang="en-US" dirty="0"/>
          </a:p>
          <a:p>
            <a:r>
              <a:rPr lang="zh-CN" altLang="en-US" dirty="0"/>
              <a:t>   • 聚焦平台化能力（整合、协同、共赢）</a:t>
            </a:r>
            <a:endParaRPr lang="zh-CN" altLang="en-US" dirty="0"/>
          </a:p>
          <a:p>
            <a:r>
              <a:rPr lang="zh-CN" altLang="en-US" dirty="0"/>
              <a:t>   • 度量反馈、持续改进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通过一个自动化运维系统产品的建设历程，讲述用</a:t>
            </a:r>
            <a:r>
              <a:rPr lang="en-US" altLang="zh-CN" dirty="0"/>
              <a:t>DevOps</a:t>
            </a:r>
            <a:r>
              <a:rPr lang="zh-CN" altLang="en-US" dirty="0"/>
              <a:t>进行产品研发的过程。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几个容易忽略的问题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。最需要解决的三个问题，产品最重要的三个功能；—— 相对比的：所有功能都是第一优先级。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。如何验证产品是否成功——考核哪些东西？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。门槛优势在哪里？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横轴：业务流程</a:t>
            </a:r>
            <a:endParaRPr lang="zh-CN" altLang="en-US" dirty="0"/>
          </a:p>
          <a:p>
            <a:r>
              <a:rPr lang="zh-CN" altLang="en-US" dirty="0"/>
              <a:t>纵轴：商业价值优先级（需要仔细度量）</a:t>
            </a:r>
            <a:endParaRPr lang="zh-CN" altLang="en-US" dirty="0"/>
          </a:p>
          <a:p>
            <a:r>
              <a:rPr lang="zh-CN" altLang="en-US" dirty="0"/>
              <a:t>分成发布</a:t>
            </a:r>
            <a:r>
              <a:rPr lang="en-US" altLang="zh-CN" dirty="0"/>
              <a:t>1 </a:t>
            </a:r>
            <a:r>
              <a:rPr lang="zh-CN" altLang="en-US" dirty="0"/>
              <a:t>—— 发布</a:t>
            </a:r>
            <a:r>
              <a:rPr lang="en-US" altLang="zh-CN" dirty="0"/>
              <a:t>N</a:t>
            </a:r>
            <a:r>
              <a:rPr lang="zh-CN" altLang="en-US" dirty="0"/>
              <a:t>几个阶段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渐进式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入职时看开发规范（尽量少）；</a:t>
            </a:r>
            <a:endParaRPr lang="zh-CN" altLang="en-US" dirty="0"/>
          </a:p>
          <a:p>
            <a:r>
              <a:rPr lang="en-US" altLang="zh-CN" dirty="0"/>
              <a:t>2. IDE</a:t>
            </a:r>
            <a:r>
              <a:rPr lang="zh-CN" altLang="en-US" dirty="0"/>
              <a:t>自动检测；</a:t>
            </a: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通过持续集成流水线持续检测；</a:t>
            </a:r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提测后的自动化测试等。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1.Jira</a:t>
            </a:r>
            <a:r>
              <a:rPr lang="zh-CN" altLang="en-US" dirty="0"/>
              <a:t>用户故事自动从</a:t>
            </a:r>
            <a:r>
              <a:rPr lang="en-US" altLang="zh-CN" dirty="0"/>
              <a:t>GitLab</a:t>
            </a:r>
            <a:r>
              <a:rPr lang="zh-CN" altLang="en-US" dirty="0"/>
              <a:t>中拉出特性分支；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开发人员拉出</a:t>
            </a:r>
            <a:r>
              <a:rPr lang="en-US" altLang="zh-CN" dirty="0"/>
              <a:t>Feature</a:t>
            </a:r>
            <a:r>
              <a:rPr lang="zh-CN" altLang="en-US" dirty="0"/>
              <a:t>分支进行本地开发；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开发完成后，</a:t>
            </a:r>
            <a:r>
              <a:rPr lang="en-US" altLang="zh-CN" dirty="0"/>
              <a:t>push</a:t>
            </a:r>
            <a:r>
              <a:rPr lang="zh-CN" altLang="en-US" dirty="0"/>
              <a:t>到</a:t>
            </a:r>
            <a:r>
              <a:rPr lang="en-US" altLang="zh-CN" dirty="0"/>
              <a:t>GitLab</a:t>
            </a:r>
            <a:r>
              <a:rPr lang="zh-CN" altLang="en-US" dirty="0"/>
              <a:t>端，触发代码提交流水线（全自动）—— 每天至少一次；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代码提交流水线通过，提交</a:t>
            </a:r>
            <a:r>
              <a:rPr lang="en-US" altLang="zh-CN" dirty="0"/>
              <a:t>MR</a:t>
            </a:r>
            <a:r>
              <a:rPr lang="zh-CN" altLang="en-US" dirty="0"/>
              <a:t>（合并至主干请求），评审人员进行代码</a:t>
            </a:r>
            <a:r>
              <a:rPr lang="en-US" altLang="zh-CN" dirty="0"/>
              <a:t>Review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</a:t>
            </a:r>
            <a:r>
              <a:rPr lang="en-US" altLang="zh-CN" dirty="0"/>
              <a:t>Review</a:t>
            </a:r>
            <a:r>
              <a:rPr lang="zh-CN" altLang="en-US" dirty="0"/>
              <a:t>通过，自动合并至主干，触发集成测试流水线（半自动）；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从多个集成测试流水线中选取合适的制品，部署到预发布流水线；</a:t>
            </a:r>
            <a:endParaRPr lang="zh-CN" altLang="en-US" dirty="0"/>
          </a:p>
          <a:p>
            <a:r>
              <a:rPr lang="en-US" altLang="zh-CN" dirty="0"/>
              <a:t>7.</a:t>
            </a:r>
            <a:r>
              <a:rPr lang="zh-CN" altLang="en-US" dirty="0"/>
              <a:t>预发布流水线测试完成后，启动生产环境流水线，部署到生产环境。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右边第二排，是流水线各个阶段（代码提交，验收测试，预发布，生产环境）所使用的工具链，</a:t>
            </a:r>
            <a:endParaRPr lang="zh-CN" altLang="en-US" dirty="0"/>
          </a:p>
          <a:p>
            <a:r>
              <a:rPr lang="zh-CN" altLang="en-US" dirty="0"/>
              <a:t>右边第一排，是流水线各个阶段所使用的运行环境（测试环境，预发布环境，生产环境）。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蓝色部分是和</a:t>
            </a:r>
            <a:r>
              <a:rPr lang="en-US" altLang="zh-CN" dirty="0"/>
              <a:t>DevOps</a:t>
            </a:r>
            <a:r>
              <a:rPr lang="zh-CN" altLang="en-US" dirty="0"/>
              <a:t>度量指标对应的；</a:t>
            </a:r>
            <a:endParaRPr lang="zh-CN" altLang="en-US" dirty="0"/>
          </a:p>
          <a:p>
            <a:r>
              <a:rPr lang="zh-CN" altLang="en-US" dirty="0"/>
              <a:t>橙色部分是我们需要注意的点——平时关注得比较少。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针对产品的运维，需要考虑的几个因素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这张图中有三个：想法 —— 定目标和结果 —— 做产品</a:t>
            </a:r>
            <a:endParaRPr lang="zh-CN" altLang="en-US" dirty="0"/>
          </a:p>
          <a:p>
            <a:r>
              <a:rPr lang="zh-CN" altLang="en-US" dirty="0"/>
              <a:t>有想法后，不是马上做产品，而是先钉目标和结果，以便产品</a:t>
            </a:r>
            <a:r>
              <a:rPr lang="zh-CN" altLang="en-US" u="sng" dirty="0"/>
              <a:t>发布后的度量，验证产品可用性。</a:t>
            </a:r>
            <a:endParaRPr lang="zh-CN" altLang="en-US" u="sng" dirty="0"/>
          </a:p>
          <a:p>
            <a:endParaRPr lang="zh-CN" altLang="en-US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开发的能力和测试的能力需要汇聚到平台上来：这个工作并不是平台来做，平台仅提供钩子，调用这些能力。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可以通过流程控制来解决的问题，期望通过工具平台来解决。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83" y="2061006"/>
            <a:ext cx="10516635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85" y="5110609"/>
            <a:ext cx="670625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6425" y="365125"/>
            <a:ext cx="1819743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84" y="365125"/>
            <a:ext cx="7735062" cy="5811838"/>
          </a:xfrm>
        </p:spPr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0"/>
            <a:ext cx="10750425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84" y="1825625"/>
            <a:ext cx="416816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84" y="2402238"/>
            <a:ext cx="4509159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931" y="2402237"/>
            <a:ext cx="5269943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0"/>
            <a:ext cx="1073890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1489075"/>
            <a:ext cx="5156708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933" y="2193927"/>
            <a:ext cx="515670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0273" y="1489075"/>
            <a:ext cx="5158295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0273" y="2193927"/>
            <a:ext cx="5158295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698" y="987427"/>
            <a:ext cx="6172808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698" y="987427"/>
            <a:ext cx="6172808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7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658" y="6356352"/>
            <a:ext cx="2895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995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smtClean="0">
                <a:ea typeface="Microsoft YaHei UI" panose="020B0503020204020204" pitchFamily="34" charset="-122"/>
              </a:rPr>
              <a:t>GOPS 2020 </a:t>
            </a:r>
            <a:r>
              <a:rPr lang="zh-CN" altLang="en-US" dirty="0" smtClean="0">
                <a:ea typeface="Microsoft YaHei UI" panose="020B0503020204020204" pitchFamily="34" charset="-122"/>
              </a:rPr>
              <a:t>全球运维大会分享</a:t>
            </a:r>
            <a:br>
              <a:rPr lang="zh-CN" altLang="en-US" dirty="0" smtClean="0">
                <a:ea typeface="Microsoft YaHei UI" panose="020B0503020204020204" pitchFamily="34" charset="-122"/>
              </a:rPr>
            </a:br>
            <a:r>
              <a:rPr lang="zh-CN" altLang="en-US" dirty="0" smtClean="0">
                <a:ea typeface="Microsoft YaHei UI" panose="020B0503020204020204" pitchFamily="34" charset="-122"/>
              </a:rPr>
              <a:t>	</a:t>
            </a:r>
            <a:r>
              <a:rPr lang="en-US" altLang="zh-CN" dirty="0" smtClean="0">
                <a:ea typeface="Microsoft YaHei UI" panose="020B0503020204020204" pitchFamily="34" charset="-122"/>
              </a:rPr>
              <a:t>							</a:t>
            </a:r>
            <a:r>
              <a:rPr lang="zh-CN" altLang="en-US" sz="4000" dirty="0" smtClean="0">
                <a:ea typeface="Microsoft YaHei UI" panose="020B0503020204020204" pitchFamily="34" charset="-122"/>
              </a:rPr>
              <a:t>——</a:t>
            </a:r>
            <a:r>
              <a:rPr lang="en-US" altLang="zh-CN" sz="4000" dirty="0" smtClean="0">
                <a:ea typeface="Microsoft YaHei UI" panose="020B0503020204020204" pitchFamily="34" charset="-122"/>
              </a:rPr>
              <a:t>DevOps</a:t>
            </a:r>
            <a:endParaRPr lang="en-US" altLang="zh-CN" sz="4000" dirty="0" smtClean="0">
              <a:ea typeface="Microsoft YaHei UI" panose="020B0503020204020204" pitchFamily="34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0808335" y="5977890"/>
            <a:ext cx="1067435" cy="879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  <a:defRPr lang="zh-CN" sz="2800" kern="1200">
                <a:solidFill>
                  <a:srgbClr val="D24726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 smtClean="0">
                <a:latin typeface="Microsoft YaHei UI" panose="020B0503020204020204" pitchFamily="34" charset="-122"/>
              </a:rPr>
              <a:t>齐上凯</a:t>
            </a:r>
            <a:endParaRPr lang="en-US" altLang="zh-CN" sz="1800" dirty="0" smtClean="0">
              <a:latin typeface="Microsoft YaHei UI" panose="020B0503020204020204" pitchFamily="34" charset="-122"/>
            </a:endParaRPr>
          </a:p>
          <a:p>
            <a:pPr algn="ctr"/>
            <a:r>
              <a:rPr lang="en-US" altLang="zh-CN" sz="1800" dirty="0" smtClean="0">
                <a:latin typeface="Microsoft YaHei UI" panose="020B0503020204020204" pitchFamily="34" charset="-122"/>
              </a:rPr>
              <a:t>2020.10</a:t>
            </a:r>
            <a:endParaRPr lang="zh-CN" altLang="en-US" sz="1800" dirty="0" smtClean="0">
              <a:latin typeface="Microsoft YaHei U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持续交付（工具选择）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325" y="6316345"/>
            <a:ext cx="1181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代码管理工具Gitlab、持续集成与流水线工具Jenkins和容器引擎Docker 是企业应用最普遍的三种持续交付工具。</a:t>
            </a:r>
            <a:endParaRPr lang="zh-CN" altLang="en-US"/>
          </a:p>
        </p:txBody>
      </p:sp>
      <p:pic>
        <p:nvPicPr>
          <p:cNvPr id="4" name="图片 3" descr="截屏2020-10-10 下午8.4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95730"/>
            <a:ext cx="8221345" cy="4441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20" y="1703070"/>
            <a:ext cx="7404100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企业对 DevOps 工具和技术的选择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1370" y="1496695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工具的自动化程度、易用性和安全性是企业选择 DevOps 工具的重要因素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1904365"/>
            <a:ext cx="9665335" cy="2120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0740" y="4085590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采用自研/对开源工具进行二次开发的 DevOps 平台类工具成为企业的首选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4479290"/>
            <a:ext cx="6310630" cy="233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noProof="1" smtClean="0">
                <a:ea typeface="Microsoft YaHei UI" panose="020B0503020204020204" pitchFamily="34" charset="-122"/>
              </a:rPr>
              <a:t>企业</a:t>
            </a:r>
            <a:r>
              <a:rPr lang="en-US" altLang="zh-CN" sz="4000" noProof="1" smtClean="0">
                <a:ea typeface="Microsoft YaHei UI" panose="020B0503020204020204" pitchFamily="34" charset="-122"/>
              </a:rPr>
              <a:t>DevOps</a:t>
            </a:r>
            <a:r>
              <a:rPr lang="zh-CN" altLang="en-US" sz="4000" noProof="1" smtClean="0">
                <a:ea typeface="Microsoft YaHei UI" panose="020B0503020204020204" pitchFamily="34" charset="-122"/>
              </a:rPr>
              <a:t>创业之旅</a:t>
            </a:r>
            <a:endParaRPr lang="zh-CN" altLang="en-US" sz="4000" noProof="1" smtClean="0"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28867" y="2402237"/>
            <a:ext cx="5859506" cy="2187226"/>
          </a:xfrm>
        </p:spPr>
        <p:txBody>
          <a:bodyPr rtlCol="0">
            <a:noAutofit/>
          </a:bodyPr>
          <a:lstStyle/>
          <a:p>
            <a:pPr rtl="0"/>
            <a:r>
              <a:rPr sz="2400" noProof="1" smtClean="0">
                <a:ea typeface="Microsoft YaHei UI" panose="020B0503020204020204" pitchFamily="34" charset="-122"/>
              </a:rPr>
              <a:t>企业实施DevOps的正确道路</a:t>
            </a:r>
            <a:endParaRPr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zh-CN" altLang="en-US" sz="2400" noProof="1" smtClean="0">
                <a:ea typeface="Microsoft YaHei UI" panose="020B0503020204020204" pitchFamily="34" charset="-122"/>
              </a:rPr>
              <a:t>端到端DevOps之路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r>
              <a:rPr lang="zh-CN" altLang="en-US" sz="2400" noProof="1" smtClean="0">
                <a:ea typeface="Microsoft YaHei UI" panose="020B0503020204020204" pitchFamily="34" charset="-122"/>
              </a:rPr>
              <a:t>网易研发效能平台创业之旅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>
                <a:ea typeface="Microsoft YaHei UI" panose="020B0503020204020204" pitchFamily="34" charset="-122"/>
              </a:rPr>
              <a:t>从三个角色看待</a:t>
            </a:r>
            <a:r>
              <a:rPr lang="en-US" altLang="zh-CN" dirty="0">
                <a:ea typeface="Microsoft YaHei UI" panose="020B0503020204020204" pitchFamily="34" charset="-122"/>
              </a:rPr>
              <a:t>DevOps</a:t>
            </a:r>
            <a:r>
              <a:rPr lang="zh-CN" altLang="en-US" dirty="0">
                <a:ea typeface="Microsoft YaHei UI" panose="020B0503020204020204" pitchFamily="34" charset="-122"/>
              </a:rPr>
              <a:t>平台建设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604520" y="1732280"/>
          <a:ext cx="11207750" cy="4405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ea typeface="Microsoft YaHei UI" panose="020B0503020204020204" pitchFamily="34" charset="-122"/>
              </a:rPr>
              <a:t>组织级DevOps转型总体指导原则和思路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1350645"/>
            <a:ext cx="8148320" cy="548068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176770" y="5749925"/>
            <a:ext cx="2785110" cy="9766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2630" y="2451735"/>
            <a:ext cx="1767840" cy="39560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dirty="0" smtClean="0">
                <a:ea typeface="Microsoft YaHei UI" panose="020B0503020204020204" pitchFamily="34" charset="-122"/>
              </a:rPr>
              <a:t>DevOps实施的四个要素</a:t>
            </a:r>
            <a:endParaRPr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390015"/>
            <a:ext cx="12192635" cy="532003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244975" y="2138680"/>
            <a:ext cx="1621790" cy="25787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DevOps实施的五个关键阶段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303655"/>
            <a:ext cx="9278620" cy="555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如何分析找差距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308735"/>
            <a:ext cx="10847070" cy="555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工具集成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1385570"/>
            <a:ext cx="12040235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实践中的绊脚石——分层流水线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1505585"/>
            <a:ext cx="10427335" cy="516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大纲</a:t>
            </a: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 </a:t>
            </a:r>
            <a:r>
              <a:rPr lang="en-US" altLang="zh-CN" sz="2400" dirty="0" smtClean="0">
                <a:sym typeface="+mn-ea"/>
              </a:rPr>
              <a:t>DevOps</a:t>
            </a:r>
            <a:r>
              <a:rPr lang="zh-CN" altLang="en-US" sz="2400" dirty="0" smtClean="0">
                <a:sym typeface="+mn-ea"/>
              </a:rPr>
              <a:t>现状调查报告分析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 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企业</a:t>
            </a:r>
            <a:r>
              <a:rPr lang="en-US" altLang="zh-CN" sz="2400" dirty="0" smtClean="0">
                <a:latin typeface="Microsoft YaHei UI" panose="020B0503020204020204" pitchFamily="34" charset="-122"/>
              </a:rPr>
              <a:t>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创业之旅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实践中的绊脚石——质量门禁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0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0" y="1592580"/>
            <a:ext cx="9017635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实践中的绊脚石——制品管理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410970"/>
            <a:ext cx="12192635" cy="5330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实践中的绊脚石——度量：研发全景视图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74140"/>
            <a:ext cx="10911840" cy="540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1649095"/>
            <a:ext cx="8681720" cy="4697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工具平台能力模型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7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95" y="2262505"/>
            <a:ext cx="12251690" cy="44176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315" y="1682115"/>
            <a:ext cx="10420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DevOps</a:t>
            </a:r>
            <a:r>
              <a:rPr lang="zh-CN" altLang="en-US" sz="2000">
                <a:latin typeface="微软雅黑" charset="0"/>
                <a:ea typeface="微软雅黑" charset="0"/>
              </a:rPr>
              <a:t>能力在产品研发过程中的分布情况：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ea typeface="Microsoft YaHei UI" panose="020B0503020204020204" pitchFamily="34" charset="-122"/>
                <a:sym typeface="+mn-ea"/>
              </a:rPr>
              <a:t>DevOps 工具平台建设框架-社区版</a:t>
            </a:r>
            <a:endParaRPr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4520" y="1463040"/>
            <a:ext cx="88023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 从无到有：独立工具（开源/商业）- 工具化</a:t>
            </a:r>
            <a:endParaRPr lang="zh-CN" altLang="en-US"/>
          </a:p>
          <a:p>
            <a:r>
              <a:rPr lang="zh-CN" altLang="en-US"/>
              <a:t>• 从繁到简：半自研+封装工具（开源/商业）- 平台化</a:t>
            </a:r>
            <a:endParaRPr lang="zh-CN" altLang="en-US"/>
          </a:p>
          <a:p>
            <a:r>
              <a:rPr lang="zh-CN" altLang="en-US"/>
              <a:t>• 从小到大：自研平台+整合工具（开源/商业/自研）- 生态化</a:t>
            </a:r>
            <a:endParaRPr lang="zh-CN" altLang="en-US"/>
          </a:p>
        </p:txBody>
      </p:sp>
      <p:pic>
        <p:nvPicPr>
          <p:cNvPr id="6" name="图片 5" descr="截屏2020-10-13 下午4.37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2682240"/>
            <a:ext cx="12103100" cy="351409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33120" y="3900170"/>
            <a:ext cx="2154555" cy="29273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987675" y="3612515"/>
            <a:ext cx="779145" cy="28765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241165" y="3900170"/>
            <a:ext cx="431800" cy="2921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534150" y="3926205"/>
            <a:ext cx="567055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763895" y="4899660"/>
            <a:ext cx="431800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766820" y="3613150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672965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085080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972810" y="3612515"/>
            <a:ext cx="56197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750175" y="3639185"/>
            <a:ext cx="417830" cy="25971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84575" y="5366385"/>
            <a:ext cx="2179320" cy="2844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mtClean="0">
                <a:ea typeface="Microsoft YaHei UI" panose="020B0503020204020204" pitchFamily="34" charset="-122"/>
                <a:sym typeface="+mn-ea"/>
              </a:rPr>
              <a:t>端到端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之路 —— 一个产品经历的历程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399540"/>
            <a:ext cx="10534650" cy="534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商业创新-精益画布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" y="1414145"/>
            <a:ext cx="11598275" cy="532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产品设计：用户故事地图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11605"/>
            <a:ext cx="11353165" cy="510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敏捷开发：内建质量之代码扫描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634490"/>
            <a:ext cx="8992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我们如何做代码自动化扫描的过程管理：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</a:rPr>
              <a:t>粗暴性：拿一个阿里的</a:t>
            </a:r>
            <a:r>
              <a:rPr lang="en-US" altLang="zh-CN">
                <a:latin typeface="微软雅黑" charset="0"/>
                <a:ea typeface="微软雅黑" charset="0"/>
              </a:rPr>
              <a:t>Java</a:t>
            </a:r>
            <a:r>
              <a:rPr lang="zh-CN" altLang="en-US">
                <a:latin typeface="微软雅黑" charset="0"/>
                <a:ea typeface="微软雅黑" charset="0"/>
              </a:rPr>
              <a:t>规范，扫描不通过就不给提测</a:t>
            </a:r>
            <a:r>
              <a:rPr lang="en-US" altLang="zh-CN">
                <a:latin typeface="微软雅黑" charset="0"/>
                <a:ea typeface="微软雅黑" charset="0"/>
              </a:rPr>
              <a:t>/</a:t>
            </a:r>
            <a:r>
              <a:rPr lang="zh-CN" altLang="en-US">
                <a:latin typeface="微软雅黑" charset="0"/>
                <a:ea typeface="微软雅黑" charset="0"/>
              </a:rPr>
              <a:t>不给发布。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2371090"/>
            <a:ext cx="9852660" cy="4210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6590" y="5913755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 Bold" panose="020B0604020202090204" charset="0"/>
              </a:rPr>
              <a:t>（两页纸）</a:t>
            </a:r>
            <a:endParaRPr lang="zh-CN" altLang="en-US" b="1">
              <a:solidFill>
                <a:srgbClr val="FF0000"/>
              </a:solidFill>
              <a:latin typeface="Arial Bold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DevOps</a:t>
            </a:r>
            <a:r>
              <a:rPr lang="zh-CN" altLang="en-US" sz="4000" dirty="0" smtClean="0"/>
              <a:t>现状调查报告分析</a:t>
            </a:r>
            <a:br>
              <a:rPr lang="en-US" altLang="zh-CN" sz="4000" dirty="0" smtClean="0"/>
            </a:b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pPr marL="457200" indent="-457200"/>
            <a:r>
              <a:rPr lang="en-US" altLang="zh-CN" sz="2400" dirty="0" smtClean="0">
                <a:latin typeface="Microsoft YaHei UI" panose="020B0503020204020204" pitchFamily="34" charset="-122"/>
              </a:rPr>
              <a:t>1.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需求开发管理</a:t>
            </a:r>
            <a:endParaRPr lang="en-US" altLang="zh-CN" sz="2400" dirty="0" smtClean="0">
              <a:latin typeface="Microsoft YaHei UI" panose="020B0503020204020204" pitchFamily="34" charset="-122"/>
            </a:endParaRPr>
          </a:p>
          <a:p>
            <a:pPr marL="457200" indent="-457200"/>
            <a:r>
              <a:rPr lang="en-US" altLang="zh-CN" sz="2400" dirty="0" smtClean="0"/>
              <a:t>2.</a:t>
            </a:r>
            <a:r>
              <a:rPr lang="zh-CN" altLang="en-US" sz="2400" dirty="0" smtClean="0"/>
              <a:t>敏捷开发管理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3.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持续交付的现状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4. 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工具的考虑因素及选择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Code Review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525" y="1495425"/>
            <a:ext cx="3818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没时间做</a:t>
            </a:r>
            <a:r>
              <a:rPr lang="en-US" altLang="zh-CN" sz="2000">
                <a:latin typeface="微软雅黑" charset="0"/>
                <a:ea typeface="微软雅黑" charset="0"/>
              </a:rPr>
              <a:t>Code Review</a:t>
            </a:r>
            <a:r>
              <a:rPr lang="zh-CN" altLang="en-US" sz="2000">
                <a:latin typeface="微软雅黑" charset="0"/>
                <a:ea typeface="微软雅黑" charset="0"/>
              </a:rPr>
              <a:t>怎么办？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02790"/>
            <a:ext cx="11664950" cy="2167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745" y="4578985"/>
            <a:ext cx="38182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>
                <a:latin typeface="微软雅黑" charset="0"/>
                <a:ea typeface="微软雅黑" charset="0"/>
              </a:rPr>
              <a:t>要点：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sz="2000">
                <a:solidFill>
                  <a:srgbClr val="FF0000"/>
                </a:solidFill>
                <a:latin typeface="微软雅黑" charset="0"/>
                <a:ea typeface="微软雅黑" charset="0"/>
              </a:rPr>
              <a:t>随机抽</a:t>
            </a:r>
            <a:r>
              <a:rPr sz="2000">
                <a:latin typeface="微软雅黑" charset="0"/>
                <a:ea typeface="微软雅黑" charset="0"/>
              </a:rPr>
              <a:t>开发讲解代码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需求是什么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对需求的分析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设计思路及技术路线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代码讲解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发布MVP版本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5" name="图片 4" descr="截屏2020-10-14 下午8.36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0" y="1374775"/>
            <a:ext cx="6371590" cy="537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工具链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1454150"/>
            <a:ext cx="10020300" cy="510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31755" y="1489710"/>
            <a:ext cx="179197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微软雅黑" charset="0"/>
                <a:ea typeface="微软雅黑" charset="0"/>
              </a:rPr>
              <a:t>需求及项目管理：</a:t>
            </a: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</a:rPr>
              <a:t>CODING</a:t>
            </a:r>
            <a:endParaRPr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代码管理：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GitLab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CI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Jenkins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测试：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开发负责单元测试和接口测试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部署及发布：SaltStack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制品库：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Nenxs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开源流水线工具交互图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7595" y="1620520"/>
            <a:ext cx="179197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微软雅黑" charset="0"/>
                <a:ea typeface="微软雅黑" charset="0"/>
              </a:rPr>
              <a:t>针对</a:t>
            </a:r>
            <a:r>
              <a:rPr lang="zh-CN" altLang="en-US">
                <a:latin typeface="微软雅黑" charset="0"/>
                <a:ea typeface="微软雅黑" charset="0"/>
              </a:rPr>
              <a:t>服务端产品</a:t>
            </a:r>
            <a:endParaRPr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需求管理：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Jira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代码管理：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GitLab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CI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Jenkins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环境管理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测试管理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部署及发布管理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制品库管理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开源端到端流水线解决方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1341120"/>
            <a:ext cx="8954770" cy="549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持续交付：研发能力度量指标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775" y="1345565"/>
            <a:ext cx="7590155" cy="551243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516245" y="215582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672590" y="2155825"/>
            <a:ext cx="3063240" cy="3841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72590" y="6031230"/>
            <a:ext cx="1091565" cy="32893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57550" y="570230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72590" y="420497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467985" y="5702300"/>
            <a:ext cx="3111500" cy="65722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6245" y="392874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持续运维：应用监控的几个方面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06625"/>
            <a:ext cx="12192635" cy="288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研发效能平台精益创业之旅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58900"/>
            <a:ext cx="9467215" cy="538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charset="0"/>
                <a:ea typeface="微软雅黑" charset="0"/>
              </a:rPr>
              <a:t>2017</a:t>
            </a:r>
            <a:r>
              <a:rPr lang="zh-CN" altLang="en-US" sz="2400" b="1">
                <a:latin typeface="微软雅黑" charset="0"/>
                <a:ea typeface="微软雅黑" charset="0"/>
              </a:rPr>
              <a:t>年的</a:t>
            </a:r>
            <a:r>
              <a:rPr lang="zh-CN" sz="2400" b="1">
                <a:latin typeface="微软雅黑" charset="0"/>
                <a:ea typeface="微软雅黑" charset="0"/>
              </a:rPr>
              <a:t>背景：</a:t>
            </a:r>
            <a:endParaRPr lang="zh-CN" sz="2400" b="1">
              <a:latin typeface="微软雅黑" charset="0"/>
              <a:ea typeface="微软雅黑" charset="0"/>
            </a:endParaRPr>
          </a:p>
          <a:p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网易</a:t>
            </a:r>
            <a:r>
              <a:rPr lang="zh-CN" sz="2000">
                <a:latin typeface="微软雅黑" charset="0"/>
                <a:ea typeface="微软雅黑" charset="0"/>
              </a:rPr>
              <a:t>的组织模式：一个个事业部，独立运营自己的产品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各个事业部的差异比较大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使用中间件不同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研发模式差异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团队组织不同，发展阶段不一样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团队能力差异大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事业部内部有各种工具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只针对某一类群体（开发</a:t>
            </a:r>
            <a:r>
              <a:rPr lang="en-US" altLang="zh-CN" sz="2000">
                <a:latin typeface="微软雅黑" charset="0"/>
                <a:ea typeface="微软雅黑" charset="0"/>
              </a:rPr>
              <a:t>/</a:t>
            </a:r>
            <a:r>
              <a:rPr lang="zh-CN" altLang="en-US" sz="2000">
                <a:latin typeface="微软雅黑" charset="0"/>
                <a:ea typeface="微软雅黑" charset="0"/>
              </a:rPr>
              <a:t>测试</a:t>
            </a:r>
            <a:r>
              <a:rPr lang="en-US" altLang="zh-CN" sz="2000">
                <a:latin typeface="微软雅黑" charset="0"/>
                <a:ea typeface="微软雅黑" charset="0"/>
              </a:rPr>
              <a:t>/</a:t>
            </a:r>
            <a:r>
              <a:rPr lang="zh-CN" altLang="en-US" sz="2000">
                <a:latin typeface="微软雅黑" charset="0"/>
                <a:ea typeface="微软雅黑" charset="0"/>
              </a:rPr>
              <a:t>运维</a:t>
            </a:r>
            <a:r>
              <a:rPr lang="zh-CN" sz="2000">
                <a:latin typeface="微软雅黑" charset="0"/>
                <a:ea typeface="微软雅黑" charset="0"/>
              </a:rPr>
              <a:t>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缺少端到端（需求开发到产品交付）研发效能支撑平台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研发效能平台是一个自下而上的项目，如何养活自己？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客户：各个事业部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用户：开发人员，测试人员，运维人员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探索-找到一个值得解决的问题（用户群体）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72870"/>
            <a:ext cx="9217660" cy="5692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latin typeface="微软雅黑" charset="0"/>
                <a:ea typeface="微软雅黑" charset="0"/>
              </a:rPr>
              <a:t>先考虑做什么（Right Product），再考虑怎么做</a:t>
            </a:r>
            <a:endParaRPr sz="2400" b="1">
              <a:latin typeface="微软雅黑" charset="0"/>
              <a:ea typeface="微软雅黑" charset="0"/>
            </a:endParaRPr>
          </a:p>
          <a:p>
            <a:endParaRPr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000">
                <a:latin typeface="微软雅黑" charset="0"/>
                <a:ea typeface="微软雅黑" charset="0"/>
              </a:rPr>
              <a:t>第一步：</a:t>
            </a:r>
            <a:r>
              <a:rPr sz="2000">
                <a:latin typeface="微软雅黑" charset="0"/>
                <a:ea typeface="微软雅黑" charset="0"/>
              </a:rPr>
              <a:t>找到合适的</a:t>
            </a:r>
            <a:r>
              <a:rPr sz="2000" b="1">
                <a:latin typeface="微软雅黑" charset="0"/>
                <a:ea typeface="微软雅黑" charset="0"/>
              </a:rPr>
              <a:t>用户群体</a:t>
            </a:r>
            <a:endParaRPr sz="2000" b="1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平台的用户有两类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管理者诉求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聚焦于是否规范，是否透明，是否可视化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一线干活的开发测试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如何将时间花在有效的地方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尽量不做重复的工作</a:t>
            </a: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针对第一种用户群体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可实现性比较高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能够快速得到支持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网易选择了针对第二种用户群体建平台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015" y="3655695"/>
            <a:ext cx="5394960" cy="318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探索-找到一个值得解决的问题（找到切入点）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5645" y="1520825"/>
            <a:ext cx="93421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研发体验地图：找到整个研发过程的爽点和痛点；归纳出效能提升的机会点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919605"/>
            <a:ext cx="10749915" cy="4862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探索-找到一个值得解决的问题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630" y="1615440"/>
            <a:ext cx="1168209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800"/>
          </a:p>
          <a:p>
            <a:r>
              <a:rPr lang="zh-CN" altLang="en-US" sz="2800">
                <a:sym typeface="+mn-ea"/>
              </a:rPr>
              <a:t>• 工具割裂，各自为政，缺少端到端价值协同交付，交付周期长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• 手工运维测试环境以及通过工单线上发布等，交付频率低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• 少持续质量反馈，产品质量差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• 缺少研发效能问题分析以及改进能力</a:t>
            </a:r>
            <a:endParaRPr lang="zh-CN" altLang="en-US" sz="28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ea typeface="Microsoft YaHei UI" panose="020B0503020204020204" pitchFamily="34" charset="-122"/>
              </a:rPr>
              <a:t>DevOps</a:t>
            </a:r>
            <a:r>
              <a:rPr lang="zh-CN" altLang="en-US" dirty="0">
                <a:ea typeface="Microsoft YaHei UI" panose="020B0503020204020204" pitchFamily="34" charset="-122"/>
              </a:rPr>
              <a:t>成熟度逐步向全面级发展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1339850"/>
            <a:ext cx="7454265" cy="3423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621405"/>
            <a:ext cx="7147560" cy="321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验证想法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478155" y="1663700"/>
          <a:ext cx="10876915" cy="575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5" y="2524125"/>
            <a:ext cx="4560570" cy="3363595"/>
          </a:xfrm>
          <a:prstGeom prst="rect">
            <a:avLst/>
          </a:prstGeom>
        </p:spPr>
      </p:pic>
      <p:pic>
        <p:nvPicPr>
          <p:cNvPr id="6" name="图片 5" descr="截屏2020-10-15 下午8.40.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390" y="2524125"/>
            <a:ext cx="7228205" cy="2527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98390" y="5313680"/>
            <a:ext cx="70231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做产品：6个月还是2周？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产品MVP：失败要尽快，失败要尽早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第一版演示失败：做得太多，需要聚焦最经典的路径；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产品稳定性差：能验证产品可用，有人骂说明有人用。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验证想法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478155" y="1663700"/>
          <a:ext cx="10876915" cy="575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605" y="2350135"/>
            <a:ext cx="8128000" cy="4369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演化（从工具到平台）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59535"/>
            <a:ext cx="10675620" cy="520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latin typeface="微软雅黑" charset="0"/>
                <a:ea typeface="微软雅黑" charset="0"/>
              </a:rPr>
              <a:t>平台建设的误区</a:t>
            </a:r>
            <a:r>
              <a:rPr lang="zh-CN" sz="2400" b="1">
                <a:latin typeface="微软雅黑" charset="0"/>
                <a:ea typeface="微软雅黑" charset="0"/>
              </a:rPr>
              <a:t>：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很容易做成管理</a:t>
            </a:r>
            <a:r>
              <a:rPr lang="zh-CN" sz="2000">
                <a:latin typeface="微软雅黑" charset="0"/>
                <a:ea typeface="微软雅黑" charset="0"/>
              </a:rPr>
              <a:t>型</a:t>
            </a:r>
            <a:r>
              <a:rPr sz="2000">
                <a:latin typeface="微软雅黑" charset="0"/>
                <a:ea typeface="微软雅黑" charset="0"/>
              </a:rPr>
              <a:t>的平台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设立流程，审批，卡点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研发测试需要在平台上花费更多的时间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平台建设关注点</a:t>
            </a:r>
            <a:endParaRPr lang="zh-CN" sz="2400" b="1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赋能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能够帮研发团队做什么来提升效率，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而不是增加研发测试的工作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能做一些原先不能做的事情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原先要运维发布，现在开发经过轻量级审核，也可以发布</a:t>
            </a: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平台质量保障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分层质量保障：代码提交流水线，分支合并流水线，上线流水线等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自动化质量保障的能力需要</a:t>
            </a:r>
            <a:r>
              <a:rPr lang="zh-CN" sz="2000" b="1">
                <a:solidFill>
                  <a:srgbClr val="FF0000"/>
                </a:solidFill>
                <a:latin typeface="微软雅黑" charset="0"/>
                <a:ea typeface="微软雅黑" charset="0"/>
              </a:rPr>
              <a:t>汇聚</a:t>
            </a:r>
            <a:r>
              <a:rPr lang="zh-CN" sz="2000">
                <a:latin typeface="微软雅黑" charset="0"/>
                <a:ea typeface="微软雅黑" charset="0"/>
              </a:rPr>
              <a:t>到平台上来（开发阶段自动化，测试阶段自动化）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演化（从工具到平台）—— 度量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 descr="截屏2020-10-15 下午9.06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612390"/>
            <a:ext cx="6887210" cy="2864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0" y="1384935"/>
            <a:ext cx="4538345" cy="3180715"/>
          </a:xfrm>
          <a:prstGeom prst="rect">
            <a:avLst/>
          </a:prstGeom>
        </p:spPr>
      </p:pic>
      <p:pic>
        <p:nvPicPr>
          <p:cNvPr id="6" name="图片 5" descr="截屏2020-10-15 下午9.12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955" y="4658995"/>
            <a:ext cx="2824480" cy="211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演化（从工具到平台）—— 四步法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9080" y="1762125"/>
            <a:ext cx="53143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研发效能平台演化四步走</a:t>
            </a:r>
            <a:endParaRPr lang="zh-CN" altLang="en-US" sz="2000"/>
          </a:p>
          <a:p>
            <a:r>
              <a:rPr lang="zh-CN" altLang="en-US" sz="2000"/>
              <a:t>• 自动化基础设施管理，夯实交付基础</a:t>
            </a:r>
            <a:endParaRPr lang="zh-CN" altLang="en-US" sz="2000"/>
          </a:p>
          <a:p>
            <a:r>
              <a:rPr lang="zh-CN" altLang="en-US" sz="2000"/>
              <a:t>• 建立端到端价值交付流水线，加速价值流动</a:t>
            </a:r>
            <a:endParaRPr lang="zh-CN" altLang="en-US" sz="2000"/>
          </a:p>
          <a:p>
            <a:r>
              <a:rPr lang="zh-CN" altLang="en-US" sz="2000"/>
              <a:t>• 持续快速质量反馈，提升产品质量</a:t>
            </a:r>
            <a:endParaRPr lang="zh-CN" altLang="en-US" sz="2000"/>
          </a:p>
          <a:p>
            <a:r>
              <a:rPr lang="zh-CN" altLang="en-US" sz="2000"/>
              <a:t>• 数据度量以持续改进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3395" y="2202815"/>
            <a:ext cx="6505575" cy="4561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0015" y="3804920"/>
            <a:ext cx="545338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⚠️ 平台的关注点：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Minimize This: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不是关注产出了多少东西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Maximize This: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而是关注给用户群体带来了哪些价值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增长和推广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59535"/>
            <a:ext cx="10675620" cy="520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>
                <a:latin typeface="微软雅黑" charset="0"/>
                <a:ea typeface="微软雅黑" charset="0"/>
              </a:rPr>
              <a:t>推工具 </a:t>
            </a:r>
            <a:r>
              <a:rPr lang="en-US" altLang="zh-CN" sz="2400" b="1">
                <a:latin typeface="微软雅黑" charset="0"/>
                <a:ea typeface="微软雅黑" charset="0"/>
              </a:rPr>
              <a:t>VS </a:t>
            </a:r>
            <a:r>
              <a:rPr lang="zh-CN" altLang="en-US" sz="2400" b="1">
                <a:latin typeface="微软雅黑" charset="0"/>
                <a:ea typeface="微软雅黑" charset="0"/>
              </a:rPr>
              <a:t>推解决方案</a:t>
            </a:r>
            <a:r>
              <a:rPr lang="zh-CN" sz="2400" b="1">
                <a:latin typeface="微软雅黑" charset="0"/>
                <a:ea typeface="微软雅黑" charset="0"/>
              </a:rPr>
              <a:t>：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各个事业部差异很大（产品形态不一样，发展阶段不一样，团队能力不一样）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工具在不同的场景下，可能不能完全发挥作用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最基础的积木块+敏捷工程实践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为不同场景提供解决方案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推还是拉</a:t>
            </a:r>
            <a:endParaRPr lang="zh-CN" sz="2400" b="1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上层领导主动强推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一线人员的抵触情绪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一线用户主动来拉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从一线研发效率考虑，设定场景化解决方案，让用户看到效果</a:t>
            </a: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工作汇报</a:t>
            </a:r>
            <a:endParaRPr lang="zh-CN" sz="2400" b="1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面对管理层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折算成钱 —— 人力成本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节省了</a:t>
            </a:r>
            <a:r>
              <a:rPr lang="en-US" altLang="zh-CN" sz="2000">
                <a:latin typeface="微软雅黑" charset="0"/>
                <a:ea typeface="微软雅黑" charset="0"/>
              </a:rPr>
              <a:t>xxx</a:t>
            </a:r>
            <a:r>
              <a:rPr lang="zh-CN" altLang="en-US" sz="2000">
                <a:latin typeface="微软雅黑" charset="0"/>
                <a:ea typeface="微软雅黑" charset="0"/>
              </a:rPr>
              <a:t>人日</a:t>
            </a:r>
            <a:r>
              <a:rPr lang="en-US" altLang="zh-CN" sz="2000">
                <a:latin typeface="微软雅黑" charset="0"/>
                <a:ea typeface="微软雅黑" charset="0"/>
              </a:rPr>
              <a:t>/</a:t>
            </a:r>
            <a:r>
              <a:rPr lang="zh-CN" altLang="en-US" sz="2000">
                <a:latin typeface="微软雅黑" charset="0"/>
                <a:ea typeface="微软雅黑" charset="0"/>
              </a:rPr>
              <a:t>人年等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工具平台的误区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5030" y="1789430"/>
            <a:ext cx="10675620" cy="3723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>
                <a:latin typeface="微软雅黑" charset="0"/>
                <a:ea typeface="微软雅黑" charset="0"/>
              </a:rPr>
              <a:t>一切都指望用工具平台来解决</a:t>
            </a:r>
            <a:endParaRPr lang="zh-CN" sz="2400" b="1">
              <a:latin typeface="微软雅黑" charset="0"/>
              <a:ea typeface="微软雅黑" charset="0"/>
            </a:endParaRPr>
          </a:p>
          <a:p>
            <a:endParaRPr lang="zh-CN" sz="2400" b="1">
              <a:latin typeface="微软雅黑" charset="0"/>
              <a:ea typeface="微软雅黑" charset="0"/>
            </a:endParaRPr>
          </a:p>
          <a:p>
            <a:r>
              <a:rPr lang="zh-CN" sz="2400" b="1">
                <a:latin typeface="微软雅黑" charset="0"/>
                <a:ea typeface="微软雅黑" charset="0"/>
              </a:rPr>
              <a:t>一个例子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20-30个人/一个迭代60-70个需求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期望解决：需求排期问题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使用</a:t>
            </a:r>
            <a:r>
              <a:rPr lang="en-US" altLang="zh-CN" sz="2000">
                <a:latin typeface="微软雅黑" charset="0"/>
                <a:ea typeface="微软雅黑" charset="0"/>
              </a:rPr>
              <a:t>Excel</a:t>
            </a:r>
            <a:r>
              <a:rPr lang="zh-CN" altLang="en-US" sz="2000">
                <a:latin typeface="微软雅黑" charset="0"/>
                <a:ea typeface="微软雅黑" charset="0"/>
              </a:rPr>
              <a:t>表格管理太麻烦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是否能用工具平台来实现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重点需要关注的问题</a:t>
            </a:r>
            <a:endParaRPr lang="zh-CN" sz="2400" b="1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一个迭代会有60-70个需求，本身就是个问题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如何用流程设置需求优先级，限制“在制品”数量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敏捷开发管理 —— 需求管理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3" name="图片 2" descr="截屏2020-10-10 下午7.54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381760"/>
            <a:ext cx="6401435" cy="39350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2870" y="5640705"/>
            <a:ext cx="6401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实施</a:t>
            </a:r>
            <a:r>
              <a:rPr lang="en-US" altLang="zh-CN">
                <a:latin typeface="微软雅黑" charset="0"/>
                <a:ea typeface="微软雅黑" charset="0"/>
              </a:rPr>
              <a:t>DevOps</a:t>
            </a:r>
            <a:r>
              <a:rPr lang="zh-CN" altLang="en-US">
                <a:latin typeface="微软雅黑" charset="0"/>
                <a:ea typeface="微软雅黑" charset="0"/>
              </a:rPr>
              <a:t>企业中，超过</a:t>
            </a:r>
            <a:r>
              <a:rPr lang="en-US" altLang="zh-CN">
                <a:latin typeface="微软雅黑" charset="0"/>
                <a:ea typeface="微软雅黑" charset="0"/>
              </a:rPr>
              <a:t>5</a:t>
            </a:r>
            <a:r>
              <a:rPr lang="zh-CN" altLang="en-US">
                <a:latin typeface="微软雅黑" charset="0"/>
                <a:ea typeface="微软雅黑" charset="0"/>
              </a:rPr>
              <a:t>成在一定范围内实践敏捷开发，处于优化阶段。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02450" y="5640705"/>
            <a:ext cx="5039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近七成企业在项目初期收集高层次需求，在项目过程中逐渐细化、调整需求，以便灵活响应需求变化。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95" y="1343660"/>
            <a:ext cx="4166235" cy="417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  <a:sym typeface="+mn-ea"/>
              </a:rPr>
              <a:t>敏捷开发管理 —— 工程实践及工具</a:t>
            </a:r>
            <a:endParaRPr lang="zh-CN" altLang="en-US" dirty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325" y="6073775"/>
            <a:ext cx="5976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持续集成、持续部署、单元测试、自动构建和持续发布是企业应用最为广 泛的敏捷工程实践。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550035"/>
            <a:ext cx="5655945" cy="436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17005" y="6073775"/>
            <a:ext cx="4733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项目和需求管理工具，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44.94%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采用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JIRA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；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协作工具：超过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成采用微信和钉钉。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 descr="截屏2020-10-10 下午8.11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1638935"/>
            <a:ext cx="6029960" cy="4213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</a:t>
            </a:r>
            <a:r>
              <a:rPr lang="en-US" altLang="zh-CN" dirty="0">
                <a:ea typeface="Microsoft YaHei UI" panose="020B0503020204020204" pitchFamily="34" charset="-122"/>
              </a:rPr>
              <a:t>CI</a:t>
            </a:r>
            <a:r>
              <a:rPr lang="zh-CN" altLang="en-US" dirty="0">
                <a:ea typeface="Microsoft YaHei UI" panose="020B0503020204020204" pitchFamily="34" charset="-122"/>
              </a:rPr>
              <a:t>和集成频率）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155" y="6219825"/>
            <a:ext cx="469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超五成企业有专门的团队维护持续集成系统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" y="1494790"/>
            <a:ext cx="5830570" cy="4620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4225" y="6219825"/>
            <a:ext cx="6257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超半数企业集成频率达到每天至少一次，</a:t>
            </a:r>
            <a:r>
              <a:rPr lang="zh-CN" altLang="en-US">
                <a:solidFill>
                  <a:srgbClr val="FF0000"/>
                </a:solidFill>
              </a:rPr>
              <a:t>较去年增长近一成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15" y="2061845"/>
            <a:ext cx="5502910" cy="40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持续交付（集成问题修复及测试左移）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集成问题普遍在一天内修复完成，标志着企业对软件质量重视程度明显提升。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2178050"/>
            <a:ext cx="5908675" cy="3273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7335" y="5714365"/>
            <a:ext cx="5257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 26.89%的企业中，测试在代码全部开发完成后才介入，并以手工测试为主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35" y="1383030"/>
            <a:ext cx="42164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持续交付（变更前置时间和部署频率）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超九成的企业变更前置时间（从代码被提交到成功运行在生产环境所需时间）不超过 1 个月。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7335" y="5714365"/>
            <a:ext cx="5257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超九成的企业部署频率为 1 个月以内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847850"/>
            <a:ext cx="6125845" cy="3616325"/>
          </a:xfrm>
          <a:prstGeom prst="rect">
            <a:avLst/>
          </a:prstGeom>
        </p:spPr>
      </p:pic>
      <p:pic>
        <p:nvPicPr>
          <p:cNvPr id="10" name="图片 9" descr="截屏2020-10-10 下午8.41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35" y="1847850"/>
            <a:ext cx="5528310" cy="3611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2786</Words>
  <Application>WPS 演示</Application>
  <PresentationFormat>宽屏</PresentationFormat>
  <Paragraphs>325</Paragraphs>
  <Slides>46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2" baseType="lpstr">
      <vt:lpstr>Arial</vt:lpstr>
      <vt:lpstr>方正书宋_GBK</vt:lpstr>
      <vt:lpstr>Wingdings</vt:lpstr>
      <vt:lpstr>Microsoft YaHei UI</vt:lpstr>
      <vt:lpstr>苹方-简</vt:lpstr>
      <vt:lpstr>微软雅黑</vt:lpstr>
      <vt:lpstr>微软雅黑</vt:lpstr>
      <vt:lpstr>汉仪旗黑</vt:lpstr>
      <vt:lpstr>宋体</vt:lpstr>
      <vt:lpstr>Arial Unicode MS</vt:lpstr>
      <vt:lpstr>汉仪书宋二KW</vt:lpstr>
      <vt:lpstr>Segoe UI Light</vt:lpstr>
      <vt:lpstr>Segoe UI</vt:lpstr>
      <vt:lpstr>Arial Bold</vt:lpstr>
      <vt:lpstr>Apple Color Emoji</vt:lpstr>
      <vt:lpstr>欢迎文档</vt:lpstr>
      <vt:lpstr>GOPS 2020 全球运维大会分享 								——DevOps</vt:lpstr>
      <vt:lpstr>大纲</vt:lpstr>
      <vt:lpstr>DevOps现状调查报告分析 </vt:lpstr>
      <vt:lpstr>DevOps成熟度逐步向全面级发展</vt:lpstr>
      <vt:lpstr>敏捷开发管理 —— 需求管理</vt:lpstr>
      <vt:lpstr>敏捷开发管理 —— 工程实践及工具</vt:lpstr>
      <vt:lpstr>持续交付（CI和集成频率）</vt:lpstr>
      <vt:lpstr>持续交付（集成问题修复及测试左移）</vt:lpstr>
      <vt:lpstr>持续交付（变更前置时间和部署频率）</vt:lpstr>
      <vt:lpstr>持续交付（工具选择）</vt:lpstr>
      <vt:lpstr>企业对 DevOps 工具和技术的选择</vt:lpstr>
      <vt:lpstr>企业DevOps创业之旅</vt:lpstr>
      <vt:lpstr>组织级DevOps转型总体指导原则和思路</vt:lpstr>
      <vt:lpstr>组织级DevOps转型总体指导原则和思路</vt:lpstr>
      <vt:lpstr>DevOps实施的四个要素</vt:lpstr>
      <vt:lpstr>DevOps实施的五个关键阶段</vt:lpstr>
      <vt:lpstr>如何分析找差距</vt:lpstr>
      <vt:lpstr>实践中的绊脚石——DevOps工具集成</vt:lpstr>
      <vt:lpstr>实践中的绊脚石——分层流水线</vt:lpstr>
      <vt:lpstr>实践中的绊脚石——质量门禁</vt:lpstr>
      <vt:lpstr>实践中的绊脚石——制品管理</vt:lpstr>
      <vt:lpstr>实践中的绊脚石——度量：研发全景视图</vt:lpstr>
      <vt:lpstr>实践中的绊脚石——DevOps度量指标</vt:lpstr>
      <vt:lpstr>DevOps工具平台能力模型</vt:lpstr>
      <vt:lpstr>DevOps 工具平台建设框架-社区版</vt:lpstr>
      <vt:lpstr>DevOps 工具平台建设框架-社区版</vt:lpstr>
      <vt:lpstr>端到端DevOps之路 —— 一个产品经历的历程</vt:lpstr>
      <vt:lpstr>商业创新-精益画布</vt:lpstr>
      <vt:lpstr>产品设计：用户故事地图</vt:lpstr>
      <vt:lpstr>敏捷开发：内建质量之代码扫描</vt:lpstr>
      <vt:lpstr>敏捷开发：Code Review</vt:lpstr>
      <vt:lpstr>敏捷开发：发布MVP版本</vt:lpstr>
      <vt:lpstr>持续交付：DevOps 工具链</vt:lpstr>
      <vt:lpstr>持续交付：DevOps 开源流水线工具交互图</vt:lpstr>
      <vt:lpstr>持续交付：研发能力度量指标</vt:lpstr>
      <vt:lpstr>持续运维：应用监控的几个方面</vt:lpstr>
      <vt:lpstr>研发效能平台精益创业之旅</vt:lpstr>
      <vt:lpstr>探索-找到一个值得解决的问题</vt:lpstr>
      <vt:lpstr>探索-找到一个值得解决的问题（找到切入点）</vt:lpstr>
      <vt:lpstr>探索-找到一个值得解决的问题</vt:lpstr>
      <vt:lpstr>验证想法</vt:lpstr>
      <vt:lpstr>验证想法</vt:lpstr>
      <vt:lpstr>演化（从工具到平台）</vt:lpstr>
      <vt:lpstr>演化（从工具到平台）—— 度量</vt:lpstr>
      <vt:lpstr>演化（从工具到平台）—— 四步法</vt:lpstr>
      <vt:lpstr>增长和推广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互联网产品的API测试分享</dc:title>
  <dc:creator>AutoBVT</dc:creator>
  <cp:lastModifiedBy>qishangkai</cp:lastModifiedBy>
  <cp:revision>54</cp:revision>
  <dcterms:created xsi:type="dcterms:W3CDTF">2020-10-16T12:10:16Z</dcterms:created>
  <dcterms:modified xsi:type="dcterms:W3CDTF">2020-10-16T12:10:16Z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KSOProductBuildVer">
    <vt:lpwstr>2052-2.7.1.4479</vt:lpwstr>
  </property>
</Properties>
</file>